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58" r:id="rId3"/>
    <p:sldId id="268" r:id="rId4"/>
    <p:sldId id="261" r:id="rId5"/>
    <p:sldId id="278" r:id="rId6"/>
    <p:sldId id="260" r:id="rId7"/>
    <p:sldId id="262" r:id="rId8"/>
    <p:sldId id="280" r:id="rId9"/>
    <p:sldId id="282" r:id="rId10"/>
    <p:sldId id="265" r:id="rId11"/>
    <p:sldId id="287" r:id="rId12"/>
    <p:sldId id="288" r:id="rId13"/>
    <p:sldId id="289" r:id="rId14"/>
    <p:sldId id="29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ri DeNeui" initials="TD" lastIdx="1" clrIdx="0">
    <p:extLst>
      <p:ext uri="{19B8F6BF-5375-455C-9EA6-DF929625EA0E}">
        <p15:presenceInfo xmlns:p15="http://schemas.microsoft.com/office/powerpoint/2012/main" userId="" providerId=""/>
      </p:ext>
    </p:extLst>
  </p:cmAuthor>
  <p:cmAuthor id="2" name="Terri DeNeui" initials="TD [2]" lastIdx="1" clrIdx="1">
    <p:extLst>
      <p:ext uri="{19B8F6BF-5375-455C-9EA6-DF929625EA0E}">
        <p15:presenceInfo xmlns:p15="http://schemas.microsoft.com/office/powerpoint/2012/main" userId="" providerI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90"/>
    <p:restoredTop sz="94643"/>
  </p:normalViewPr>
  <p:slideViewPr>
    <p:cSldViewPr>
      <p:cViewPr>
        <p:scale>
          <a:sx n="140" d="100"/>
          <a:sy n="140" d="100"/>
        </p:scale>
        <p:origin x="216" y="-4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869314-C584-434F-A1A3-165CA44F40A1}" type="doc">
      <dgm:prSet loTypeId="urn:microsoft.com/office/officeart/2009/layout/CirclePictureHierarchy" loCatId="hierarchy" qsTypeId="urn:microsoft.com/office/officeart/2005/8/quickstyle/3D1" qsCatId="3D" csTypeId="urn:microsoft.com/office/officeart/2005/8/colors/accent1_2" csCatId="accent1" phldr="1"/>
      <dgm:spPr/>
      <dgm:t>
        <a:bodyPr/>
        <a:lstStyle/>
        <a:p>
          <a:endParaRPr lang="en-US"/>
        </a:p>
      </dgm:t>
    </dgm:pt>
    <dgm:pt modelId="{91728E0B-725E-C54F-A1DE-8747066AC83B}">
      <dgm:prSet phldrT="[Text]"/>
      <dgm:spPr/>
      <dgm:t>
        <a:bodyPr/>
        <a:lstStyle/>
        <a:p>
          <a:pPr algn="ctr"/>
          <a:r>
            <a:rPr lang="en-US" b="1" dirty="0" smtClean="0"/>
            <a:t>Trigger</a:t>
          </a:r>
          <a:r>
            <a:rPr lang="en-US" dirty="0" smtClean="0"/>
            <a:t>: </a:t>
          </a:r>
          <a:r>
            <a:rPr lang="en-US" i="1" dirty="0" smtClean="0"/>
            <a:t>Follow-up compliance after Hormone Therapy (HT) intervention.</a:t>
          </a:r>
          <a:endParaRPr lang="en-US" i="1" dirty="0"/>
        </a:p>
      </dgm:t>
    </dgm:pt>
    <dgm:pt modelId="{0B8831D0-08EC-8049-8439-FAEA618229E4}" type="parTrans" cxnId="{7D437E30-4B22-574C-AE3B-417A4CFF56E2}">
      <dgm:prSet/>
      <dgm:spPr/>
      <dgm:t>
        <a:bodyPr/>
        <a:lstStyle/>
        <a:p>
          <a:pPr algn="ctr"/>
          <a:endParaRPr lang="en-US"/>
        </a:p>
      </dgm:t>
    </dgm:pt>
    <dgm:pt modelId="{C42BC859-5C88-B140-A8F8-9FA443DAFA36}" type="sibTrans" cxnId="{7D437E30-4B22-574C-AE3B-417A4CFF56E2}">
      <dgm:prSet/>
      <dgm:spPr/>
      <dgm:t>
        <a:bodyPr/>
        <a:lstStyle/>
        <a:p>
          <a:pPr algn="ctr"/>
          <a:endParaRPr lang="en-US"/>
        </a:p>
      </dgm:t>
    </dgm:pt>
    <dgm:pt modelId="{E4309864-C7D9-5744-81B0-CCAD9F17C519}">
      <dgm:prSet phldrT="[Text]"/>
      <dgm:spPr/>
      <dgm:t>
        <a:bodyPr/>
        <a:lstStyle/>
        <a:p>
          <a:pPr algn="ctr"/>
          <a:r>
            <a:rPr lang="en-US" b="1" dirty="0" smtClean="0"/>
            <a:t>Retrospective chart analysis: </a:t>
          </a:r>
          <a:r>
            <a:rPr lang="en-US" b="0" i="1" dirty="0" smtClean="0"/>
            <a:t>F</a:t>
          </a:r>
          <a:r>
            <a:rPr lang="en-US" i="1" dirty="0" smtClean="0"/>
            <a:t>ollow up compliance January-August, 2017.</a:t>
          </a:r>
          <a:endParaRPr lang="en-US" i="1" dirty="0"/>
        </a:p>
      </dgm:t>
    </dgm:pt>
    <dgm:pt modelId="{58544CCF-1B93-0E42-BE95-780D5A1A52B7}" type="parTrans" cxnId="{C58F9B47-2ABD-9048-9CEC-B71BB3447224}">
      <dgm:prSet/>
      <dgm:spPr/>
      <dgm:t>
        <a:bodyPr/>
        <a:lstStyle/>
        <a:p>
          <a:pPr algn="ctr"/>
          <a:endParaRPr lang="en-US"/>
        </a:p>
      </dgm:t>
    </dgm:pt>
    <dgm:pt modelId="{2BA7DFF7-F555-7644-8AF1-30F83FF2FEEA}" type="sibTrans" cxnId="{C58F9B47-2ABD-9048-9CEC-B71BB3447224}">
      <dgm:prSet/>
      <dgm:spPr/>
      <dgm:t>
        <a:bodyPr/>
        <a:lstStyle/>
        <a:p>
          <a:pPr algn="ctr"/>
          <a:endParaRPr lang="en-US"/>
        </a:p>
      </dgm:t>
    </dgm:pt>
    <dgm:pt modelId="{52B29532-F505-D746-8942-11BC1082437A}">
      <dgm:prSet phldrT="[Text]"/>
      <dgm:spPr/>
      <dgm:t>
        <a:bodyPr/>
        <a:lstStyle/>
        <a:p>
          <a:pPr algn="ctr"/>
          <a:r>
            <a:rPr lang="en-US" b="1" dirty="0" smtClean="0"/>
            <a:t>Literature Review</a:t>
          </a:r>
          <a:r>
            <a:rPr lang="en-US" dirty="0" smtClean="0"/>
            <a:t>: </a:t>
          </a:r>
          <a:r>
            <a:rPr lang="en-US" i="1" dirty="0" smtClean="0"/>
            <a:t>Quality Improvement Initiatives; Depression screening; Follow up compliance after an intervention for depression.</a:t>
          </a:r>
          <a:endParaRPr lang="en-US" dirty="0"/>
        </a:p>
      </dgm:t>
    </dgm:pt>
    <dgm:pt modelId="{41E4339A-0819-1F4A-9242-083B05806A8F}" type="parTrans" cxnId="{9D000781-FDA6-3740-8BD5-8C7FC5F6E236}">
      <dgm:prSet/>
      <dgm:spPr/>
      <dgm:t>
        <a:bodyPr/>
        <a:lstStyle/>
        <a:p>
          <a:pPr algn="ctr"/>
          <a:endParaRPr lang="en-US"/>
        </a:p>
      </dgm:t>
    </dgm:pt>
    <dgm:pt modelId="{B7654682-ED02-574A-B6C3-F7F7E94F5BAB}" type="sibTrans" cxnId="{9D000781-FDA6-3740-8BD5-8C7FC5F6E236}">
      <dgm:prSet/>
      <dgm:spPr/>
      <dgm:t>
        <a:bodyPr/>
        <a:lstStyle/>
        <a:p>
          <a:pPr algn="ctr"/>
          <a:endParaRPr lang="en-US"/>
        </a:p>
      </dgm:t>
    </dgm:pt>
    <dgm:pt modelId="{BC63FB01-5326-D94E-9886-22A2F7801DB7}">
      <dgm:prSet/>
      <dgm:spPr/>
      <dgm:t>
        <a:bodyPr/>
        <a:lstStyle/>
        <a:p>
          <a:pPr algn="ctr"/>
          <a:r>
            <a:rPr lang="en-US" b="1" dirty="0" smtClean="0"/>
            <a:t>Data synthesis</a:t>
          </a:r>
          <a:r>
            <a:rPr lang="en-US" dirty="0" smtClean="0"/>
            <a:t>: </a:t>
          </a:r>
          <a:r>
            <a:rPr lang="en-US" i="1" dirty="0" smtClean="0"/>
            <a:t>Follow-up compliance with post intervention lab work and follow up visit/post-intervention MRS tool.</a:t>
          </a:r>
          <a:endParaRPr lang="en-US" i="1" dirty="0"/>
        </a:p>
      </dgm:t>
    </dgm:pt>
    <dgm:pt modelId="{C4F040ED-BE4B-FD4C-A1DB-A1AD59ADB949}" type="parTrans" cxnId="{4946994E-6369-9045-AF40-C0544B14AE35}">
      <dgm:prSet/>
      <dgm:spPr/>
      <dgm:t>
        <a:bodyPr/>
        <a:lstStyle/>
        <a:p>
          <a:pPr algn="ctr"/>
          <a:endParaRPr lang="en-US"/>
        </a:p>
      </dgm:t>
    </dgm:pt>
    <dgm:pt modelId="{5EBB8C6C-5CBA-E64D-B4F9-80480FD46FDA}" type="sibTrans" cxnId="{4946994E-6369-9045-AF40-C0544B14AE35}">
      <dgm:prSet/>
      <dgm:spPr/>
      <dgm:t>
        <a:bodyPr/>
        <a:lstStyle/>
        <a:p>
          <a:pPr algn="ctr"/>
          <a:endParaRPr lang="en-US"/>
        </a:p>
      </dgm:t>
    </dgm:pt>
    <dgm:pt modelId="{59359A7B-A53D-B64D-9743-2C5E3E6EC129}">
      <dgm:prSet/>
      <dgm:spPr/>
      <dgm:t>
        <a:bodyPr/>
        <a:lstStyle/>
        <a:p>
          <a:pPr algn="ctr"/>
          <a:r>
            <a:rPr lang="en-US" b="1" dirty="0" smtClean="0"/>
            <a:t>Identify outcome to be achieved: </a:t>
          </a:r>
          <a:r>
            <a:rPr lang="en-US" b="0" i="1" dirty="0" smtClean="0"/>
            <a:t>B</a:t>
          </a:r>
          <a:r>
            <a:rPr lang="en-US" i="1" dirty="0" smtClean="0"/>
            <a:t>ased on data synthesis. </a:t>
          </a:r>
          <a:endParaRPr lang="en-US" i="1" dirty="0"/>
        </a:p>
      </dgm:t>
    </dgm:pt>
    <dgm:pt modelId="{631F8B09-7F96-3E48-B858-C9DF7A319A5E}" type="parTrans" cxnId="{AC08D505-CC36-754B-B29A-DED84D915AEC}">
      <dgm:prSet/>
      <dgm:spPr/>
      <dgm:t>
        <a:bodyPr/>
        <a:lstStyle/>
        <a:p>
          <a:pPr algn="ctr"/>
          <a:endParaRPr lang="en-US"/>
        </a:p>
      </dgm:t>
    </dgm:pt>
    <dgm:pt modelId="{EEAA62AA-E95C-5A49-A427-F0F49F443157}" type="sibTrans" cxnId="{AC08D505-CC36-754B-B29A-DED84D915AEC}">
      <dgm:prSet/>
      <dgm:spPr/>
      <dgm:t>
        <a:bodyPr/>
        <a:lstStyle/>
        <a:p>
          <a:pPr algn="ctr"/>
          <a:endParaRPr lang="en-US"/>
        </a:p>
      </dgm:t>
    </dgm:pt>
    <dgm:pt modelId="{382DCE7F-5F89-174E-A7CB-C712F4A12FDA}">
      <dgm:prSet/>
      <dgm:spPr/>
      <dgm:t>
        <a:bodyPr/>
        <a:lstStyle/>
        <a:p>
          <a:pPr algn="ctr"/>
          <a:r>
            <a:rPr lang="en-US" b="1" dirty="0" smtClean="0"/>
            <a:t>Future:</a:t>
          </a:r>
          <a:r>
            <a:rPr lang="en-US" dirty="0" smtClean="0"/>
            <a:t> </a:t>
          </a:r>
          <a:r>
            <a:rPr lang="en-US" i="1" dirty="0" smtClean="0"/>
            <a:t>Design Evidence Based Practice guideline to pilot for improving compliance with follow up after intervention.</a:t>
          </a:r>
          <a:endParaRPr lang="en-US" i="1" dirty="0"/>
        </a:p>
      </dgm:t>
    </dgm:pt>
    <dgm:pt modelId="{D744B2DD-C24A-A347-BA73-5E91D6D92960}" type="parTrans" cxnId="{232CE014-6831-FA4F-9F7D-7BB42C9ED9E7}">
      <dgm:prSet/>
      <dgm:spPr/>
      <dgm:t>
        <a:bodyPr/>
        <a:lstStyle/>
        <a:p>
          <a:pPr algn="ctr"/>
          <a:endParaRPr lang="en-US"/>
        </a:p>
      </dgm:t>
    </dgm:pt>
    <dgm:pt modelId="{001E2EA1-3DE9-DA4C-90DB-285D9B94346A}" type="sibTrans" cxnId="{232CE014-6831-FA4F-9F7D-7BB42C9ED9E7}">
      <dgm:prSet/>
      <dgm:spPr/>
      <dgm:t>
        <a:bodyPr/>
        <a:lstStyle/>
        <a:p>
          <a:pPr algn="ctr"/>
          <a:endParaRPr lang="en-US"/>
        </a:p>
      </dgm:t>
    </dgm:pt>
    <dgm:pt modelId="{B6BDAA2D-50E2-6E45-81EA-238C510D3E3A}" type="pres">
      <dgm:prSet presAssocID="{28869314-C584-434F-A1A3-165CA44F40A1}" presName="hierChild1" presStyleCnt="0">
        <dgm:presLayoutVars>
          <dgm:chPref val="1"/>
          <dgm:dir/>
          <dgm:animOne val="branch"/>
          <dgm:animLvl val="lvl"/>
          <dgm:resizeHandles/>
        </dgm:presLayoutVars>
      </dgm:prSet>
      <dgm:spPr/>
      <dgm:t>
        <a:bodyPr/>
        <a:lstStyle/>
        <a:p>
          <a:endParaRPr lang="en-US"/>
        </a:p>
      </dgm:t>
    </dgm:pt>
    <dgm:pt modelId="{6BEE7D34-201E-A34C-8D51-CB563896BC04}" type="pres">
      <dgm:prSet presAssocID="{91728E0B-725E-C54F-A1DE-8747066AC83B}" presName="hierRoot1" presStyleCnt="0"/>
      <dgm:spPr/>
    </dgm:pt>
    <dgm:pt modelId="{1183D136-5F73-6949-8825-88CF89F98002}" type="pres">
      <dgm:prSet presAssocID="{91728E0B-725E-C54F-A1DE-8747066AC83B}" presName="composite" presStyleCnt="0"/>
      <dgm:spPr/>
    </dgm:pt>
    <dgm:pt modelId="{C6B9E467-6A8A-4E46-A4EB-635B591838A2}" type="pres">
      <dgm:prSet presAssocID="{91728E0B-725E-C54F-A1DE-8747066AC83B}" presName="image" presStyleLbl="node0" presStyleIdx="0" presStyleCnt="1"/>
      <dgm:spPr>
        <a:solidFill>
          <a:schemeClr val="accent1">
            <a:lumMod val="60000"/>
            <a:lumOff val="40000"/>
          </a:schemeClr>
        </a:solidFill>
      </dgm:spPr>
    </dgm:pt>
    <dgm:pt modelId="{158F42F8-A4E1-DF47-AEDD-29953648CF92}" type="pres">
      <dgm:prSet presAssocID="{91728E0B-725E-C54F-A1DE-8747066AC83B}" presName="text" presStyleLbl="revTx" presStyleIdx="0" presStyleCnt="6">
        <dgm:presLayoutVars>
          <dgm:chPref val="3"/>
        </dgm:presLayoutVars>
      </dgm:prSet>
      <dgm:spPr/>
      <dgm:t>
        <a:bodyPr/>
        <a:lstStyle/>
        <a:p>
          <a:endParaRPr lang="en-US"/>
        </a:p>
      </dgm:t>
    </dgm:pt>
    <dgm:pt modelId="{6DBE1D52-9556-8343-804D-FDAAED00EB7B}" type="pres">
      <dgm:prSet presAssocID="{91728E0B-725E-C54F-A1DE-8747066AC83B}" presName="hierChild2" presStyleCnt="0"/>
      <dgm:spPr/>
    </dgm:pt>
    <dgm:pt modelId="{043D9753-9FA8-2D43-8503-61C428DC71F7}" type="pres">
      <dgm:prSet presAssocID="{41E4339A-0819-1F4A-9242-083B05806A8F}" presName="Name10" presStyleLbl="parChTrans1D2" presStyleIdx="0" presStyleCnt="2"/>
      <dgm:spPr/>
      <dgm:t>
        <a:bodyPr/>
        <a:lstStyle/>
        <a:p>
          <a:endParaRPr lang="en-US"/>
        </a:p>
      </dgm:t>
    </dgm:pt>
    <dgm:pt modelId="{3FB830F1-6084-A348-8EC0-74323B6F89F5}" type="pres">
      <dgm:prSet presAssocID="{52B29532-F505-D746-8942-11BC1082437A}" presName="hierRoot2" presStyleCnt="0"/>
      <dgm:spPr/>
    </dgm:pt>
    <dgm:pt modelId="{35C840A7-E52D-7249-A31C-A226F39B9BED}" type="pres">
      <dgm:prSet presAssocID="{52B29532-F505-D746-8942-11BC1082437A}" presName="composite2" presStyleCnt="0"/>
      <dgm:spPr/>
    </dgm:pt>
    <dgm:pt modelId="{2BA1C76D-767B-CA4F-BF11-B95AF48EA310}" type="pres">
      <dgm:prSet presAssocID="{52B29532-F505-D746-8942-11BC1082437A}" presName="image2" presStyleLbl="node2" presStyleIdx="0" presStyleCnt="2"/>
      <dgm:spPr>
        <a:solidFill>
          <a:schemeClr val="accent1">
            <a:lumMod val="60000"/>
            <a:lumOff val="40000"/>
          </a:schemeClr>
        </a:solidFill>
      </dgm:spPr>
    </dgm:pt>
    <dgm:pt modelId="{1E20E941-B297-4A44-9E57-CB176C867C31}" type="pres">
      <dgm:prSet presAssocID="{52B29532-F505-D746-8942-11BC1082437A}" presName="text2" presStyleLbl="revTx" presStyleIdx="1" presStyleCnt="6">
        <dgm:presLayoutVars>
          <dgm:chPref val="3"/>
        </dgm:presLayoutVars>
      </dgm:prSet>
      <dgm:spPr/>
      <dgm:t>
        <a:bodyPr/>
        <a:lstStyle/>
        <a:p>
          <a:endParaRPr lang="en-US"/>
        </a:p>
      </dgm:t>
    </dgm:pt>
    <dgm:pt modelId="{BCD6DC67-A766-1D47-ABD2-EBFA395CA612}" type="pres">
      <dgm:prSet presAssocID="{52B29532-F505-D746-8942-11BC1082437A}" presName="hierChild3" presStyleCnt="0"/>
      <dgm:spPr/>
    </dgm:pt>
    <dgm:pt modelId="{032F6265-D208-1E4D-AB81-9EF342D1F60E}" type="pres">
      <dgm:prSet presAssocID="{58544CCF-1B93-0E42-BE95-780D5A1A52B7}" presName="Name10" presStyleLbl="parChTrans1D2" presStyleIdx="1" presStyleCnt="2"/>
      <dgm:spPr/>
      <dgm:t>
        <a:bodyPr/>
        <a:lstStyle/>
        <a:p>
          <a:endParaRPr lang="en-US"/>
        </a:p>
      </dgm:t>
    </dgm:pt>
    <dgm:pt modelId="{A8F8B4CE-2230-FF40-AD42-E8D2BD736949}" type="pres">
      <dgm:prSet presAssocID="{E4309864-C7D9-5744-81B0-CCAD9F17C519}" presName="hierRoot2" presStyleCnt="0"/>
      <dgm:spPr/>
    </dgm:pt>
    <dgm:pt modelId="{700FCBE4-915F-5C47-8F9E-77F63D37EE6D}" type="pres">
      <dgm:prSet presAssocID="{E4309864-C7D9-5744-81B0-CCAD9F17C519}" presName="composite2" presStyleCnt="0"/>
      <dgm:spPr/>
    </dgm:pt>
    <dgm:pt modelId="{07022EC6-625B-034A-BF50-FEB497CDD948}" type="pres">
      <dgm:prSet presAssocID="{E4309864-C7D9-5744-81B0-CCAD9F17C519}" presName="image2" presStyleLbl="node2" presStyleIdx="1" presStyleCnt="2"/>
      <dgm:spPr>
        <a:solidFill>
          <a:schemeClr val="accent1">
            <a:lumMod val="60000"/>
            <a:lumOff val="40000"/>
          </a:schemeClr>
        </a:solidFill>
      </dgm:spPr>
    </dgm:pt>
    <dgm:pt modelId="{3BAEEE12-7A66-A749-B097-C6DD9D7A6CDC}" type="pres">
      <dgm:prSet presAssocID="{E4309864-C7D9-5744-81B0-CCAD9F17C519}" presName="text2" presStyleLbl="revTx" presStyleIdx="2" presStyleCnt="6">
        <dgm:presLayoutVars>
          <dgm:chPref val="3"/>
        </dgm:presLayoutVars>
      </dgm:prSet>
      <dgm:spPr/>
      <dgm:t>
        <a:bodyPr/>
        <a:lstStyle/>
        <a:p>
          <a:endParaRPr lang="en-US"/>
        </a:p>
      </dgm:t>
    </dgm:pt>
    <dgm:pt modelId="{72FCFC89-916E-6946-A036-B711DEFAF065}" type="pres">
      <dgm:prSet presAssocID="{E4309864-C7D9-5744-81B0-CCAD9F17C519}" presName="hierChild3" presStyleCnt="0"/>
      <dgm:spPr/>
    </dgm:pt>
    <dgm:pt modelId="{3CFD6A15-97A8-8541-941F-4D02CC723792}" type="pres">
      <dgm:prSet presAssocID="{C4F040ED-BE4B-FD4C-A1DB-A1AD59ADB949}" presName="Name17" presStyleLbl="parChTrans1D3" presStyleIdx="0" presStyleCnt="3"/>
      <dgm:spPr/>
      <dgm:t>
        <a:bodyPr/>
        <a:lstStyle/>
        <a:p>
          <a:endParaRPr lang="en-US"/>
        </a:p>
      </dgm:t>
    </dgm:pt>
    <dgm:pt modelId="{C817794A-CD8F-1C43-8C3A-186A414A7B01}" type="pres">
      <dgm:prSet presAssocID="{BC63FB01-5326-D94E-9886-22A2F7801DB7}" presName="hierRoot3" presStyleCnt="0"/>
      <dgm:spPr/>
    </dgm:pt>
    <dgm:pt modelId="{73343809-A281-E745-B7F1-E964B9755A39}" type="pres">
      <dgm:prSet presAssocID="{BC63FB01-5326-D94E-9886-22A2F7801DB7}" presName="composite3" presStyleCnt="0"/>
      <dgm:spPr/>
    </dgm:pt>
    <dgm:pt modelId="{A295DB75-F686-2540-ACDA-E15409967EA1}" type="pres">
      <dgm:prSet presAssocID="{BC63FB01-5326-D94E-9886-22A2F7801DB7}" presName="image3" presStyleLbl="node3" presStyleIdx="0" presStyleCnt="3"/>
      <dgm:spPr>
        <a:solidFill>
          <a:schemeClr val="accent1">
            <a:lumMod val="60000"/>
            <a:lumOff val="40000"/>
          </a:schemeClr>
        </a:solidFill>
      </dgm:spPr>
    </dgm:pt>
    <dgm:pt modelId="{DEBEFD2D-1E92-5948-A823-C857045F360C}" type="pres">
      <dgm:prSet presAssocID="{BC63FB01-5326-D94E-9886-22A2F7801DB7}" presName="text3" presStyleLbl="revTx" presStyleIdx="3" presStyleCnt="6">
        <dgm:presLayoutVars>
          <dgm:chPref val="3"/>
        </dgm:presLayoutVars>
      </dgm:prSet>
      <dgm:spPr/>
      <dgm:t>
        <a:bodyPr/>
        <a:lstStyle/>
        <a:p>
          <a:endParaRPr lang="en-US"/>
        </a:p>
      </dgm:t>
    </dgm:pt>
    <dgm:pt modelId="{ED9F8727-5FC3-A34F-8D30-6702EFF10073}" type="pres">
      <dgm:prSet presAssocID="{BC63FB01-5326-D94E-9886-22A2F7801DB7}" presName="hierChild4" presStyleCnt="0"/>
      <dgm:spPr/>
    </dgm:pt>
    <dgm:pt modelId="{C626622E-9366-584C-8CD9-E1B4CA20622B}" type="pres">
      <dgm:prSet presAssocID="{631F8B09-7F96-3E48-B858-C9DF7A319A5E}" presName="Name17" presStyleLbl="parChTrans1D3" presStyleIdx="1" presStyleCnt="3"/>
      <dgm:spPr/>
      <dgm:t>
        <a:bodyPr/>
        <a:lstStyle/>
        <a:p>
          <a:endParaRPr lang="en-US"/>
        </a:p>
      </dgm:t>
    </dgm:pt>
    <dgm:pt modelId="{68158789-95F0-1340-AAFD-05012DF99084}" type="pres">
      <dgm:prSet presAssocID="{59359A7B-A53D-B64D-9743-2C5E3E6EC129}" presName="hierRoot3" presStyleCnt="0"/>
      <dgm:spPr/>
    </dgm:pt>
    <dgm:pt modelId="{A13C2759-A180-6B49-999E-345C0C37F0F0}" type="pres">
      <dgm:prSet presAssocID="{59359A7B-A53D-B64D-9743-2C5E3E6EC129}" presName="composite3" presStyleCnt="0"/>
      <dgm:spPr/>
    </dgm:pt>
    <dgm:pt modelId="{826FC7E9-34E6-9149-9C85-6E920CF13280}" type="pres">
      <dgm:prSet presAssocID="{59359A7B-A53D-B64D-9743-2C5E3E6EC129}" presName="image3" presStyleLbl="node3" presStyleIdx="1" presStyleCnt="3"/>
      <dgm:spPr>
        <a:solidFill>
          <a:schemeClr val="accent1">
            <a:lumMod val="60000"/>
            <a:lumOff val="40000"/>
          </a:schemeClr>
        </a:solidFill>
      </dgm:spPr>
    </dgm:pt>
    <dgm:pt modelId="{74437D4A-FA23-B141-A24B-706D298BE107}" type="pres">
      <dgm:prSet presAssocID="{59359A7B-A53D-B64D-9743-2C5E3E6EC129}" presName="text3" presStyleLbl="revTx" presStyleIdx="4" presStyleCnt="6">
        <dgm:presLayoutVars>
          <dgm:chPref val="3"/>
        </dgm:presLayoutVars>
      </dgm:prSet>
      <dgm:spPr/>
      <dgm:t>
        <a:bodyPr/>
        <a:lstStyle/>
        <a:p>
          <a:endParaRPr lang="en-US"/>
        </a:p>
      </dgm:t>
    </dgm:pt>
    <dgm:pt modelId="{73AAB91D-E3AF-C841-BADA-022805EE5B29}" type="pres">
      <dgm:prSet presAssocID="{59359A7B-A53D-B64D-9743-2C5E3E6EC129}" presName="hierChild4" presStyleCnt="0"/>
      <dgm:spPr/>
    </dgm:pt>
    <dgm:pt modelId="{36C033EE-A6B4-4243-AA85-EECABCCCFC8A}" type="pres">
      <dgm:prSet presAssocID="{D744B2DD-C24A-A347-BA73-5E91D6D92960}" presName="Name17" presStyleLbl="parChTrans1D3" presStyleIdx="2" presStyleCnt="3"/>
      <dgm:spPr/>
      <dgm:t>
        <a:bodyPr/>
        <a:lstStyle/>
        <a:p>
          <a:endParaRPr lang="en-US"/>
        </a:p>
      </dgm:t>
    </dgm:pt>
    <dgm:pt modelId="{9881DF63-8585-094B-863F-8E4D68D194C9}" type="pres">
      <dgm:prSet presAssocID="{382DCE7F-5F89-174E-A7CB-C712F4A12FDA}" presName="hierRoot3" presStyleCnt="0"/>
      <dgm:spPr/>
    </dgm:pt>
    <dgm:pt modelId="{40F44F43-9A9D-FE4F-BE7D-8464D3EBCC89}" type="pres">
      <dgm:prSet presAssocID="{382DCE7F-5F89-174E-A7CB-C712F4A12FDA}" presName="composite3" presStyleCnt="0"/>
      <dgm:spPr/>
    </dgm:pt>
    <dgm:pt modelId="{3F020509-3020-C04B-A5AA-DFD72603F428}" type="pres">
      <dgm:prSet presAssocID="{382DCE7F-5F89-174E-A7CB-C712F4A12FDA}" presName="image3" presStyleLbl="node3" presStyleIdx="2" presStyleCnt="3"/>
      <dgm:spPr>
        <a:solidFill>
          <a:schemeClr val="accent1">
            <a:lumMod val="60000"/>
            <a:lumOff val="40000"/>
          </a:schemeClr>
        </a:solidFill>
      </dgm:spPr>
    </dgm:pt>
    <dgm:pt modelId="{4A000542-1EB7-2649-86E9-89406ED5E1D6}" type="pres">
      <dgm:prSet presAssocID="{382DCE7F-5F89-174E-A7CB-C712F4A12FDA}" presName="text3" presStyleLbl="revTx" presStyleIdx="5" presStyleCnt="6">
        <dgm:presLayoutVars>
          <dgm:chPref val="3"/>
        </dgm:presLayoutVars>
      </dgm:prSet>
      <dgm:spPr/>
      <dgm:t>
        <a:bodyPr/>
        <a:lstStyle/>
        <a:p>
          <a:endParaRPr lang="en-US"/>
        </a:p>
      </dgm:t>
    </dgm:pt>
    <dgm:pt modelId="{1B978AA4-3F0D-A94F-A8A2-A5FE7C38B8D1}" type="pres">
      <dgm:prSet presAssocID="{382DCE7F-5F89-174E-A7CB-C712F4A12FDA}" presName="hierChild4" presStyleCnt="0"/>
      <dgm:spPr/>
    </dgm:pt>
  </dgm:ptLst>
  <dgm:cxnLst>
    <dgm:cxn modelId="{2AC1C7DA-6F12-7C49-AD00-5DA520846F3A}" type="presOf" srcId="{E4309864-C7D9-5744-81B0-CCAD9F17C519}" destId="{3BAEEE12-7A66-A749-B097-C6DD9D7A6CDC}" srcOrd="0" destOrd="0" presId="urn:microsoft.com/office/officeart/2009/layout/CirclePictureHierarchy"/>
    <dgm:cxn modelId="{15411AAB-CFEE-7242-AAF6-538631A65D98}" type="presOf" srcId="{382DCE7F-5F89-174E-A7CB-C712F4A12FDA}" destId="{4A000542-1EB7-2649-86E9-89406ED5E1D6}" srcOrd="0" destOrd="0" presId="urn:microsoft.com/office/officeart/2009/layout/CirclePictureHierarchy"/>
    <dgm:cxn modelId="{EB445C6D-2FE3-D949-95DF-50DF9C44614F}" type="presOf" srcId="{BC63FB01-5326-D94E-9886-22A2F7801DB7}" destId="{DEBEFD2D-1E92-5948-A823-C857045F360C}" srcOrd="0" destOrd="0" presId="urn:microsoft.com/office/officeart/2009/layout/CirclePictureHierarchy"/>
    <dgm:cxn modelId="{80D77223-CA7D-2A45-95C2-715AB7D353C4}" type="presOf" srcId="{D744B2DD-C24A-A347-BA73-5E91D6D92960}" destId="{36C033EE-A6B4-4243-AA85-EECABCCCFC8A}" srcOrd="0" destOrd="0" presId="urn:microsoft.com/office/officeart/2009/layout/CirclePictureHierarchy"/>
    <dgm:cxn modelId="{6D2B85CB-47E7-834B-9BF2-81B6A3672847}" type="presOf" srcId="{58544CCF-1B93-0E42-BE95-780D5A1A52B7}" destId="{032F6265-D208-1E4D-AB81-9EF342D1F60E}" srcOrd="0" destOrd="0" presId="urn:microsoft.com/office/officeart/2009/layout/CirclePictureHierarchy"/>
    <dgm:cxn modelId="{9D000781-FDA6-3740-8BD5-8C7FC5F6E236}" srcId="{91728E0B-725E-C54F-A1DE-8747066AC83B}" destId="{52B29532-F505-D746-8942-11BC1082437A}" srcOrd="0" destOrd="0" parTransId="{41E4339A-0819-1F4A-9242-083B05806A8F}" sibTransId="{B7654682-ED02-574A-B6C3-F7F7E94F5BAB}"/>
    <dgm:cxn modelId="{40F32C98-4311-9345-A6C4-761E82BDAA9D}" type="presOf" srcId="{59359A7B-A53D-B64D-9743-2C5E3E6EC129}" destId="{74437D4A-FA23-B141-A24B-706D298BE107}" srcOrd="0" destOrd="0" presId="urn:microsoft.com/office/officeart/2009/layout/CirclePictureHierarchy"/>
    <dgm:cxn modelId="{3FA427ED-B75D-F743-B44E-974BF4B2C1E6}" type="presOf" srcId="{52B29532-F505-D746-8942-11BC1082437A}" destId="{1E20E941-B297-4A44-9E57-CB176C867C31}" srcOrd="0" destOrd="0" presId="urn:microsoft.com/office/officeart/2009/layout/CirclePictureHierarchy"/>
    <dgm:cxn modelId="{4946994E-6369-9045-AF40-C0544B14AE35}" srcId="{E4309864-C7D9-5744-81B0-CCAD9F17C519}" destId="{BC63FB01-5326-D94E-9886-22A2F7801DB7}" srcOrd="0" destOrd="0" parTransId="{C4F040ED-BE4B-FD4C-A1DB-A1AD59ADB949}" sibTransId="{5EBB8C6C-5CBA-E64D-B4F9-80480FD46FDA}"/>
    <dgm:cxn modelId="{4E2DEBF2-3CDF-4747-A08E-D3D351CB5BEA}" type="presOf" srcId="{C4F040ED-BE4B-FD4C-A1DB-A1AD59ADB949}" destId="{3CFD6A15-97A8-8541-941F-4D02CC723792}" srcOrd="0" destOrd="0" presId="urn:microsoft.com/office/officeart/2009/layout/CirclePictureHierarchy"/>
    <dgm:cxn modelId="{232CE014-6831-FA4F-9F7D-7BB42C9ED9E7}" srcId="{E4309864-C7D9-5744-81B0-CCAD9F17C519}" destId="{382DCE7F-5F89-174E-A7CB-C712F4A12FDA}" srcOrd="2" destOrd="0" parTransId="{D744B2DD-C24A-A347-BA73-5E91D6D92960}" sibTransId="{001E2EA1-3DE9-DA4C-90DB-285D9B94346A}"/>
    <dgm:cxn modelId="{6BEF2AB0-3F51-5E45-945F-3C23B948FE07}" type="presOf" srcId="{91728E0B-725E-C54F-A1DE-8747066AC83B}" destId="{158F42F8-A4E1-DF47-AEDD-29953648CF92}" srcOrd="0" destOrd="0" presId="urn:microsoft.com/office/officeart/2009/layout/CirclePictureHierarchy"/>
    <dgm:cxn modelId="{A4BE94C6-1ECE-FC42-BF4F-2DFFD694042A}" type="presOf" srcId="{28869314-C584-434F-A1A3-165CA44F40A1}" destId="{B6BDAA2D-50E2-6E45-81EA-238C510D3E3A}" srcOrd="0" destOrd="0" presId="urn:microsoft.com/office/officeart/2009/layout/CirclePictureHierarchy"/>
    <dgm:cxn modelId="{2EEB28CA-8E13-8140-9BAE-7E50B0CA33A2}" type="presOf" srcId="{41E4339A-0819-1F4A-9242-083B05806A8F}" destId="{043D9753-9FA8-2D43-8503-61C428DC71F7}" srcOrd="0" destOrd="0" presId="urn:microsoft.com/office/officeart/2009/layout/CirclePictureHierarchy"/>
    <dgm:cxn modelId="{45046E72-7E6C-9440-BE3F-962D48FCA808}" type="presOf" srcId="{631F8B09-7F96-3E48-B858-C9DF7A319A5E}" destId="{C626622E-9366-584C-8CD9-E1B4CA20622B}" srcOrd="0" destOrd="0" presId="urn:microsoft.com/office/officeart/2009/layout/CirclePictureHierarchy"/>
    <dgm:cxn modelId="{C58F9B47-2ABD-9048-9CEC-B71BB3447224}" srcId="{91728E0B-725E-C54F-A1DE-8747066AC83B}" destId="{E4309864-C7D9-5744-81B0-CCAD9F17C519}" srcOrd="1" destOrd="0" parTransId="{58544CCF-1B93-0E42-BE95-780D5A1A52B7}" sibTransId="{2BA7DFF7-F555-7644-8AF1-30F83FF2FEEA}"/>
    <dgm:cxn modelId="{AC08D505-CC36-754B-B29A-DED84D915AEC}" srcId="{E4309864-C7D9-5744-81B0-CCAD9F17C519}" destId="{59359A7B-A53D-B64D-9743-2C5E3E6EC129}" srcOrd="1" destOrd="0" parTransId="{631F8B09-7F96-3E48-B858-C9DF7A319A5E}" sibTransId="{EEAA62AA-E95C-5A49-A427-F0F49F443157}"/>
    <dgm:cxn modelId="{7D437E30-4B22-574C-AE3B-417A4CFF56E2}" srcId="{28869314-C584-434F-A1A3-165CA44F40A1}" destId="{91728E0B-725E-C54F-A1DE-8747066AC83B}" srcOrd="0" destOrd="0" parTransId="{0B8831D0-08EC-8049-8439-FAEA618229E4}" sibTransId="{C42BC859-5C88-B140-A8F8-9FA443DAFA36}"/>
    <dgm:cxn modelId="{68C608D9-2D8A-0E49-993F-E4ED1E7039EE}" type="presParOf" srcId="{B6BDAA2D-50E2-6E45-81EA-238C510D3E3A}" destId="{6BEE7D34-201E-A34C-8D51-CB563896BC04}" srcOrd="0" destOrd="0" presId="urn:microsoft.com/office/officeart/2009/layout/CirclePictureHierarchy"/>
    <dgm:cxn modelId="{C4C791C8-3FF9-A041-B43F-0C70290D15E7}" type="presParOf" srcId="{6BEE7D34-201E-A34C-8D51-CB563896BC04}" destId="{1183D136-5F73-6949-8825-88CF89F98002}" srcOrd="0" destOrd="0" presId="urn:microsoft.com/office/officeart/2009/layout/CirclePictureHierarchy"/>
    <dgm:cxn modelId="{0E261C4B-E4EB-7E45-8CCC-10FC9F9567E3}" type="presParOf" srcId="{1183D136-5F73-6949-8825-88CF89F98002}" destId="{C6B9E467-6A8A-4E46-A4EB-635B591838A2}" srcOrd="0" destOrd="0" presId="urn:microsoft.com/office/officeart/2009/layout/CirclePictureHierarchy"/>
    <dgm:cxn modelId="{293C1C61-6027-1C49-8CDD-D741D17A6390}" type="presParOf" srcId="{1183D136-5F73-6949-8825-88CF89F98002}" destId="{158F42F8-A4E1-DF47-AEDD-29953648CF92}" srcOrd="1" destOrd="0" presId="urn:microsoft.com/office/officeart/2009/layout/CirclePictureHierarchy"/>
    <dgm:cxn modelId="{D830985B-70B5-3749-A4EF-87A718A001F7}" type="presParOf" srcId="{6BEE7D34-201E-A34C-8D51-CB563896BC04}" destId="{6DBE1D52-9556-8343-804D-FDAAED00EB7B}" srcOrd="1" destOrd="0" presId="urn:microsoft.com/office/officeart/2009/layout/CirclePictureHierarchy"/>
    <dgm:cxn modelId="{E1DFFC30-5046-CE44-9215-F3B769D15C45}" type="presParOf" srcId="{6DBE1D52-9556-8343-804D-FDAAED00EB7B}" destId="{043D9753-9FA8-2D43-8503-61C428DC71F7}" srcOrd="0" destOrd="0" presId="urn:microsoft.com/office/officeart/2009/layout/CirclePictureHierarchy"/>
    <dgm:cxn modelId="{70A35EB6-412A-0B4F-86FD-1CBCA67DD8C3}" type="presParOf" srcId="{6DBE1D52-9556-8343-804D-FDAAED00EB7B}" destId="{3FB830F1-6084-A348-8EC0-74323B6F89F5}" srcOrd="1" destOrd="0" presId="urn:microsoft.com/office/officeart/2009/layout/CirclePictureHierarchy"/>
    <dgm:cxn modelId="{B9731276-7C4D-1742-ADD2-780B70419F1D}" type="presParOf" srcId="{3FB830F1-6084-A348-8EC0-74323B6F89F5}" destId="{35C840A7-E52D-7249-A31C-A226F39B9BED}" srcOrd="0" destOrd="0" presId="urn:microsoft.com/office/officeart/2009/layout/CirclePictureHierarchy"/>
    <dgm:cxn modelId="{88FD6F4D-D9A7-3A44-9CC0-B16579464D8C}" type="presParOf" srcId="{35C840A7-E52D-7249-A31C-A226F39B9BED}" destId="{2BA1C76D-767B-CA4F-BF11-B95AF48EA310}" srcOrd="0" destOrd="0" presId="urn:microsoft.com/office/officeart/2009/layout/CirclePictureHierarchy"/>
    <dgm:cxn modelId="{FC78592F-EA58-9A47-860E-88C8AF1D33FF}" type="presParOf" srcId="{35C840A7-E52D-7249-A31C-A226F39B9BED}" destId="{1E20E941-B297-4A44-9E57-CB176C867C31}" srcOrd="1" destOrd="0" presId="urn:microsoft.com/office/officeart/2009/layout/CirclePictureHierarchy"/>
    <dgm:cxn modelId="{8EA3B38B-3265-2942-89D5-538DB0463ECF}" type="presParOf" srcId="{3FB830F1-6084-A348-8EC0-74323B6F89F5}" destId="{BCD6DC67-A766-1D47-ABD2-EBFA395CA612}" srcOrd="1" destOrd="0" presId="urn:microsoft.com/office/officeart/2009/layout/CirclePictureHierarchy"/>
    <dgm:cxn modelId="{63C7C8EF-AA52-6F4A-9A79-8737B73AA900}" type="presParOf" srcId="{6DBE1D52-9556-8343-804D-FDAAED00EB7B}" destId="{032F6265-D208-1E4D-AB81-9EF342D1F60E}" srcOrd="2" destOrd="0" presId="urn:microsoft.com/office/officeart/2009/layout/CirclePictureHierarchy"/>
    <dgm:cxn modelId="{0E6B8B36-BB43-FB4B-8223-4D9B764E5903}" type="presParOf" srcId="{6DBE1D52-9556-8343-804D-FDAAED00EB7B}" destId="{A8F8B4CE-2230-FF40-AD42-E8D2BD736949}" srcOrd="3" destOrd="0" presId="urn:microsoft.com/office/officeart/2009/layout/CirclePictureHierarchy"/>
    <dgm:cxn modelId="{E4801FEB-F5AA-A146-9B7B-03D50BE3C251}" type="presParOf" srcId="{A8F8B4CE-2230-FF40-AD42-E8D2BD736949}" destId="{700FCBE4-915F-5C47-8F9E-77F63D37EE6D}" srcOrd="0" destOrd="0" presId="urn:microsoft.com/office/officeart/2009/layout/CirclePictureHierarchy"/>
    <dgm:cxn modelId="{A26FC697-4D0F-F546-99A9-B0A45C805A57}" type="presParOf" srcId="{700FCBE4-915F-5C47-8F9E-77F63D37EE6D}" destId="{07022EC6-625B-034A-BF50-FEB497CDD948}" srcOrd="0" destOrd="0" presId="urn:microsoft.com/office/officeart/2009/layout/CirclePictureHierarchy"/>
    <dgm:cxn modelId="{13495D80-47DB-3144-B403-D5D1428CEA3B}" type="presParOf" srcId="{700FCBE4-915F-5C47-8F9E-77F63D37EE6D}" destId="{3BAEEE12-7A66-A749-B097-C6DD9D7A6CDC}" srcOrd="1" destOrd="0" presId="urn:microsoft.com/office/officeart/2009/layout/CirclePictureHierarchy"/>
    <dgm:cxn modelId="{0DE6E5CF-95B7-7548-899D-21B56A90EA5D}" type="presParOf" srcId="{A8F8B4CE-2230-FF40-AD42-E8D2BD736949}" destId="{72FCFC89-916E-6946-A036-B711DEFAF065}" srcOrd="1" destOrd="0" presId="urn:microsoft.com/office/officeart/2009/layout/CirclePictureHierarchy"/>
    <dgm:cxn modelId="{81C46179-6734-7E4B-929E-02819A8EBD4C}" type="presParOf" srcId="{72FCFC89-916E-6946-A036-B711DEFAF065}" destId="{3CFD6A15-97A8-8541-941F-4D02CC723792}" srcOrd="0" destOrd="0" presId="urn:microsoft.com/office/officeart/2009/layout/CirclePictureHierarchy"/>
    <dgm:cxn modelId="{5277A5A2-0C6F-6C4E-9298-D42A28F00C46}" type="presParOf" srcId="{72FCFC89-916E-6946-A036-B711DEFAF065}" destId="{C817794A-CD8F-1C43-8C3A-186A414A7B01}" srcOrd="1" destOrd="0" presId="urn:microsoft.com/office/officeart/2009/layout/CirclePictureHierarchy"/>
    <dgm:cxn modelId="{3D6E1DDE-EC98-314C-8BD6-39EF8D068380}" type="presParOf" srcId="{C817794A-CD8F-1C43-8C3A-186A414A7B01}" destId="{73343809-A281-E745-B7F1-E964B9755A39}" srcOrd="0" destOrd="0" presId="urn:microsoft.com/office/officeart/2009/layout/CirclePictureHierarchy"/>
    <dgm:cxn modelId="{92F8A37B-48B9-B741-855A-24F661522760}" type="presParOf" srcId="{73343809-A281-E745-B7F1-E964B9755A39}" destId="{A295DB75-F686-2540-ACDA-E15409967EA1}" srcOrd="0" destOrd="0" presId="urn:microsoft.com/office/officeart/2009/layout/CirclePictureHierarchy"/>
    <dgm:cxn modelId="{8D1A15E6-0E20-8547-A8A5-C5DF8CF531AA}" type="presParOf" srcId="{73343809-A281-E745-B7F1-E964B9755A39}" destId="{DEBEFD2D-1E92-5948-A823-C857045F360C}" srcOrd="1" destOrd="0" presId="urn:microsoft.com/office/officeart/2009/layout/CirclePictureHierarchy"/>
    <dgm:cxn modelId="{4605B46C-A378-BB4C-9526-67F4037585B9}" type="presParOf" srcId="{C817794A-CD8F-1C43-8C3A-186A414A7B01}" destId="{ED9F8727-5FC3-A34F-8D30-6702EFF10073}" srcOrd="1" destOrd="0" presId="urn:microsoft.com/office/officeart/2009/layout/CirclePictureHierarchy"/>
    <dgm:cxn modelId="{A97748FF-C7FB-B142-9A49-D958DF60EF6D}" type="presParOf" srcId="{72FCFC89-916E-6946-A036-B711DEFAF065}" destId="{C626622E-9366-584C-8CD9-E1B4CA20622B}" srcOrd="2" destOrd="0" presId="urn:microsoft.com/office/officeart/2009/layout/CirclePictureHierarchy"/>
    <dgm:cxn modelId="{10409E69-8D96-7346-9723-0F93464A5518}" type="presParOf" srcId="{72FCFC89-916E-6946-A036-B711DEFAF065}" destId="{68158789-95F0-1340-AAFD-05012DF99084}" srcOrd="3" destOrd="0" presId="urn:microsoft.com/office/officeart/2009/layout/CirclePictureHierarchy"/>
    <dgm:cxn modelId="{423BF3E3-9C7C-DC41-A2A4-CD9755CCD33D}" type="presParOf" srcId="{68158789-95F0-1340-AAFD-05012DF99084}" destId="{A13C2759-A180-6B49-999E-345C0C37F0F0}" srcOrd="0" destOrd="0" presId="urn:microsoft.com/office/officeart/2009/layout/CirclePictureHierarchy"/>
    <dgm:cxn modelId="{5070F5B0-2D76-CF48-9F26-55B2AD10D0A4}" type="presParOf" srcId="{A13C2759-A180-6B49-999E-345C0C37F0F0}" destId="{826FC7E9-34E6-9149-9C85-6E920CF13280}" srcOrd="0" destOrd="0" presId="urn:microsoft.com/office/officeart/2009/layout/CirclePictureHierarchy"/>
    <dgm:cxn modelId="{497377B8-90A8-B142-957D-2994ACD5943E}" type="presParOf" srcId="{A13C2759-A180-6B49-999E-345C0C37F0F0}" destId="{74437D4A-FA23-B141-A24B-706D298BE107}" srcOrd="1" destOrd="0" presId="urn:microsoft.com/office/officeart/2009/layout/CirclePictureHierarchy"/>
    <dgm:cxn modelId="{2EF03103-9FE3-8646-8F22-D8A6F4860DF3}" type="presParOf" srcId="{68158789-95F0-1340-AAFD-05012DF99084}" destId="{73AAB91D-E3AF-C841-BADA-022805EE5B29}" srcOrd="1" destOrd="0" presId="urn:microsoft.com/office/officeart/2009/layout/CirclePictureHierarchy"/>
    <dgm:cxn modelId="{0C36D845-5ADF-2F46-A3A5-49F8841CD12C}" type="presParOf" srcId="{72FCFC89-916E-6946-A036-B711DEFAF065}" destId="{36C033EE-A6B4-4243-AA85-EECABCCCFC8A}" srcOrd="4" destOrd="0" presId="urn:microsoft.com/office/officeart/2009/layout/CirclePictureHierarchy"/>
    <dgm:cxn modelId="{498E3F09-77D8-F347-8108-E07D0245A37C}" type="presParOf" srcId="{72FCFC89-916E-6946-A036-B711DEFAF065}" destId="{9881DF63-8585-094B-863F-8E4D68D194C9}" srcOrd="5" destOrd="0" presId="urn:microsoft.com/office/officeart/2009/layout/CirclePictureHierarchy"/>
    <dgm:cxn modelId="{26A30E25-F485-0448-857D-2DE583AD39A8}" type="presParOf" srcId="{9881DF63-8585-094B-863F-8E4D68D194C9}" destId="{40F44F43-9A9D-FE4F-BE7D-8464D3EBCC89}" srcOrd="0" destOrd="0" presId="urn:microsoft.com/office/officeart/2009/layout/CirclePictureHierarchy"/>
    <dgm:cxn modelId="{790973F3-4F31-074D-93BF-E018388B99B7}" type="presParOf" srcId="{40F44F43-9A9D-FE4F-BE7D-8464D3EBCC89}" destId="{3F020509-3020-C04B-A5AA-DFD72603F428}" srcOrd="0" destOrd="0" presId="urn:microsoft.com/office/officeart/2009/layout/CirclePictureHierarchy"/>
    <dgm:cxn modelId="{56C8EB27-AFAF-A04D-90CE-215C52998A78}" type="presParOf" srcId="{40F44F43-9A9D-FE4F-BE7D-8464D3EBCC89}" destId="{4A000542-1EB7-2649-86E9-89406ED5E1D6}" srcOrd="1" destOrd="0" presId="urn:microsoft.com/office/officeart/2009/layout/CirclePictureHierarchy"/>
    <dgm:cxn modelId="{6D60527F-A3ED-D64A-8D1D-DE47483B475C}" type="presParOf" srcId="{9881DF63-8585-094B-863F-8E4D68D194C9}" destId="{1B978AA4-3F0D-A94F-A8A2-A5FE7C38B8D1}"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F90B00-47E3-DF48-8F5A-EFCE6A6959E0}" type="doc">
      <dgm:prSet loTypeId="urn:microsoft.com/office/officeart/2009/layout/CirclePictureHierarchy" loCatId="hierarchy" qsTypeId="urn:microsoft.com/office/officeart/2005/8/quickstyle/3D3" qsCatId="3D" csTypeId="urn:microsoft.com/office/officeart/2005/8/colors/accent1_2" csCatId="accent1" phldr="1"/>
      <dgm:spPr/>
      <dgm:t>
        <a:bodyPr/>
        <a:lstStyle/>
        <a:p>
          <a:endParaRPr lang="en-US"/>
        </a:p>
      </dgm:t>
    </dgm:pt>
    <dgm:pt modelId="{AA2ECFDF-A891-0C49-9D85-BF9A4742AEE0}">
      <dgm:prSet phldrT="[Text]"/>
      <dgm:spPr/>
      <dgm:t>
        <a:bodyPr/>
        <a:lstStyle/>
        <a:p>
          <a:r>
            <a:rPr lang="en-US" dirty="0" smtClean="0"/>
            <a:t>New MHT Patient?</a:t>
          </a:r>
          <a:endParaRPr lang="en-US" dirty="0"/>
        </a:p>
      </dgm:t>
    </dgm:pt>
    <dgm:pt modelId="{3C5C8491-56CA-5444-A95F-9D311255CA8E}" type="parTrans" cxnId="{10746FC7-6EC7-504F-9872-4662DD89F134}">
      <dgm:prSet/>
      <dgm:spPr/>
      <dgm:t>
        <a:bodyPr/>
        <a:lstStyle/>
        <a:p>
          <a:endParaRPr lang="en-US"/>
        </a:p>
      </dgm:t>
    </dgm:pt>
    <dgm:pt modelId="{3D73E0C8-BCA8-B540-9F00-F1268C8BD69F}" type="sibTrans" cxnId="{10746FC7-6EC7-504F-9872-4662DD89F134}">
      <dgm:prSet/>
      <dgm:spPr/>
      <dgm:t>
        <a:bodyPr/>
        <a:lstStyle/>
        <a:p>
          <a:endParaRPr lang="en-US"/>
        </a:p>
      </dgm:t>
    </dgm:pt>
    <dgm:pt modelId="{7A31AF9C-13F0-C541-9F33-AD1E3642CC23}" type="asst">
      <dgm:prSet phldrT="[Text]"/>
      <dgm:spPr/>
      <dgm:t>
        <a:bodyPr/>
        <a:lstStyle/>
        <a:p>
          <a:r>
            <a:rPr lang="en-US" dirty="0" smtClean="0"/>
            <a:t>Pre-Intervention MRS</a:t>
          </a:r>
          <a:endParaRPr lang="en-US" dirty="0"/>
        </a:p>
      </dgm:t>
    </dgm:pt>
    <dgm:pt modelId="{D060356B-AC55-D644-89B4-7B7BA5FDF593}" type="parTrans" cxnId="{BC17DE1B-BA2E-1F4B-B161-934EAE490E26}">
      <dgm:prSet/>
      <dgm:spPr/>
      <dgm:t>
        <a:bodyPr/>
        <a:lstStyle/>
        <a:p>
          <a:endParaRPr lang="en-US"/>
        </a:p>
      </dgm:t>
    </dgm:pt>
    <dgm:pt modelId="{6A7521D6-60C8-814A-9EB7-1FB3EE12B70B}" type="sibTrans" cxnId="{BC17DE1B-BA2E-1F4B-B161-934EAE490E26}">
      <dgm:prSet/>
      <dgm:spPr/>
      <dgm:t>
        <a:bodyPr/>
        <a:lstStyle/>
        <a:p>
          <a:endParaRPr lang="en-US"/>
        </a:p>
      </dgm:t>
    </dgm:pt>
    <dgm:pt modelId="{CBF5789D-9380-9B42-B461-7447919F55FB}">
      <dgm:prSet phldrT="[Text]"/>
      <dgm:spPr/>
      <dgm:t>
        <a:bodyPr/>
        <a:lstStyle/>
        <a:p>
          <a:r>
            <a:rPr lang="en-US" dirty="0" smtClean="0"/>
            <a:t>Intervention</a:t>
          </a:r>
          <a:endParaRPr lang="en-US" dirty="0"/>
        </a:p>
      </dgm:t>
    </dgm:pt>
    <dgm:pt modelId="{55363D87-6788-C74A-A656-5DADD20089B7}" type="parTrans" cxnId="{0ABDFA86-72CE-214D-A8A1-500B2EB9A868}">
      <dgm:prSet/>
      <dgm:spPr/>
      <dgm:t>
        <a:bodyPr/>
        <a:lstStyle/>
        <a:p>
          <a:endParaRPr lang="en-US"/>
        </a:p>
      </dgm:t>
    </dgm:pt>
    <dgm:pt modelId="{3F9AC24D-BC57-B441-9228-49E5F753D7F7}" type="sibTrans" cxnId="{0ABDFA86-72CE-214D-A8A1-500B2EB9A868}">
      <dgm:prSet/>
      <dgm:spPr/>
      <dgm:t>
        <a:bodyPr/>
        <a:lstStyle/>
        <a:p>
          <a:endParaRPr lang="en-US"/>
        </a:p>
      </dgm:t>
    </dgm:pt>
    <dgm:pt modelId="{2F625022-769B-D847-B22C-03EC0450F1AF}" type="asst">
      <dgm:prSet/>
      <dgm:spPr/>
      <dgm:t>
        <a:bodyPr/>
        <a:lstStyle/>
        <a:p>
          <a:r>
            <a:rPr lang="en-US" dirty="0" smtClean="0"/>
            <a:t>Pre-Intervention Labs</a:t>
          </a:r>
          <a:endParaRPr lang="en-US" dirty="0"/>
        </a:p>
      </dgm:t>
    </dgm:pt>
    <dgm:pt modelId="{69CAEFD8-AF37-5547-8F0C-E0E36D74AE32}" type="parTrans" cxnId="{6AB43CFD-9202-B34B-8EC6-BB9FF48CD9E4}">
      <dgm:prSet/>
      <dgm:spPr/>
      <dgm:t>
        <a:bodyPr/>
        <a:lstStyle/>
        <a:p>
          <a:endParaRPr lang="en-US"/>
        </a:p>
      </dgm:t>
    </dgm:pt>
    <dgm:pt modelId="{25308397-5974-BF4E-B167-E90F1D7C7D78}" type="sibTrans" cxnId="{6AB43CFD-9202-B34B-8EC6-BB9FF48CD9E4}">
      <dgm:prSet/>
      <dgm:spPr/>
      <dgm:t>
        <a:bodyPr/>
        <a:lstStyle/>
        <a:p>
          <a:endParaRPr lang="en-US"/>
        </a:p>
      </dgm:t>
    </dgm:pt>
    <dgm:pt modelId="{33846219-E798-7B4B-B2E3-2BBAD50235F0}">
      <dgm:prSet/>
      <dgm:spPr/>
      <dgm:t>
        <a:bodyPr/>
        <a:lstStyle/>
        <a:p>
          <a:r>
            <a:rPr lang="en-US" dirty="0" smtClean="0"/>
            <a:t>Post Intervention Labs</a:t>
          </a:r>
          <a:endParaRPr lang="en-US" dirty="0"/>
        </a:p>
      </dgm:t>
    </dgm:pt>
    <dgm:pt modelId="{A4B269F5-4B7B-444F-9EE8-74FB061142BF}" type="parTrans" cxnId="{AAB38F6A-172A-5247-8A4F-2698D519F768}">
      <dgm:prSet/>
      <dgm:spPr/>
      <dgm:t>
        <a:bodyPr/>
        <a:lstStyle/>
        <a:p>
          <a:endParaRPr lang="en-US"/>
        </a:p>
      </dgm:t>
    </dgm:pt>
    <dgm:pt modelId="{D4AFF607-1277-224C-BB24-2E00CED9A895}" type="sibTrans" cxnId="{AAB38F6A-172A-5247-8A4F-2698D519F768}">
      <dgm:prSet/>
      <dgm:spPr/>
      <dgm:t>
        <a:bodyPr/>
        <a:lstStyle/>
        <a:p>
          <a:endParaRPr lang="en-US"/>
        </a:p>
      </dgm:t>
    </dgm:pt>
    <dgm:pt modelId="{40D34E03-FE17-304A-A5FE-B654DDE822EC}">
      <dgm:prSet/>
      <dgm:spPr/>
      <dgm:t>
        <a:bodyPr/>
        <a:lstStyle/>
        <a:p>
          <a:r>
            <a:rPr lang="en-US" dirty="0" smtClean="0"/>
            <a:t>Post intervention Follow-up appointment and post-MRS</a:t>
          </a:r>
          <a:endParaRPr lang="en-US" dirty="0"/>
        </a:p>
      </dgm:t>
    </dgm:pt>
    <dgm:pt modelId="{ADB91436-749E-7642-8333-80C69CD0C42E}" type="parTrans" cxnId="{63839932-73F5-E144-90D4-C7160DB98628}">
      <dgm:prSet/>
      <dgm:spPr/>
      <dgm:t>
        <a:bodyPr/>
        <a:lstStyle/>
        <a:p>
          <a:endParaRPr lang="en-US"/>
        </a:p>
      </dgm:t>
    </dgm:pt>
    <dgm:pt modelId="{2B7FE09C-C9E8-5C40-8212-A0683BF56AF7}" type="sibTrans" cxnId="{63839932-73F5-E144-90D4-C7160DB98628}">
      <dgm:prSet/>
      <dgm:spPr/>
      <dgm:t>
        <a:bodyPr/>
        <a:lstStyle/>
        <a:p>
          <a:endParaRPr lang="en-US"/>
        </a:p>
      </dgm:t>
    </dgm:pt>
    <dgm:pt modelId="{E0FA4757-1542-EF44-9AF5-278CF2BEF35C}" type="pres">
      <dgm:prSet presAssocID="{B1F90B00-47E3-DF48-8F5A-EFCE6A6959E0}" presName="hierChild1" presStyleCnt="0">
        <dgm:presLayoutVars>
          <dgm:chPref val="1"/>
          <dgm:dir/>
          <dgm:animOne val="branch"/>
          <dgm:animLvl val="lvl"/>
          <dgm:resizeHandles/>
        </dgm:presLayoutVars>
      </dgm:prSet>
      <dgm:spPr/>
      <dgm:t>
        <a:bodyPr/>
        <a:lstStyle/>
        <a:p>
          <a:endParaRPr lang="en-US"/>
        </a:p>
      </dgm:t>
    </dgm:pt>
    <dgm:pt modelId="{F6990DD2-08A8-9B42-8F0F-B3DC659D211B}" type="pres">
      <dgm:prSet presAssocID="{AA2ECFDF-A891-0C49-9D85-BF9A4742AEE0}" presName="hierRoot1" presStyleCnt="0"/>
      <dgm:spPr/>
    </dgm:pt>
    <dgm:pt modelId="{184BCC97-CE53-7247-93EA-CB9B457B8447}" type="pres">
      <dgm:prSet presAssocID="{AA2ECFDF-A891-0C49-9D85-BF9A4742AEE0}" presName="composite" presStyleCnt="0"/>
      <dgm:spPr/>
    </dgm:pt>
    <dgm:pt modelId="{F810DCB3-F8FE-FF4B-9BCD-494F03E8EF59}" type="pres">
      <dgm:prSet presAssocID="{AA2ECFDF-A891-0C49-9D85-BF9A4742AEE0}" presName="image" presStyleLbl="node0" presStyleIdx="0" presStyleCnt="1"/>
      <dgm:spPr>
        <a:solidFill>
          <a:schemeClr val="accent1">
            <a:lumMod val="60000"/>
            <a:lumOff val="40000"/>
          </a:schemeClr>
        </a:solidFill>
      </dgm:spPr>
    </dgm:pt>
    <dgm:pt modelId="{CFAF8D62-E211-F64C-BD3C-8B9311590389}" type="pres">
      <dgm:prSet presAssocID="{AA2ECFDF-A891-0C49-9D85-BF9A4742AEE0}" presName="text" presStyleLbl="revTx" presStyleIdx="0" presStyleCnt="6">
        <dgm:presLayoutVars>
          <dgm:chPref val="3"/>
        </dgm:presLayoutVars>
      </dgm:prSet>
      <dgm:spPr/>
      <dgm:t>
        <a:bodyPr/>
        <a:lstStyle/>
        <a:p>
          <a:endParaRPr lang="en-US"/>
        </a:p>
      </dgm:t>
    </dgm:pt>
    <dgm:pt modelId="{2C3D092C-DE40-6C49-8E7A-9F8B4E63D2AE}" type="pres">
      <dgm:prSet presAssocID="{AA2ECFDF-A891-0C49-9D85-BF9A4742AEE0}" presName="hierChild2" presStyleCnt="0"/>
      <dgm:spPr/>
    </dgm:pt>
    <dgm:pt modelId="{DF2BB0E5-8045-1343-8048-A5478B6A27DE}" type="pres">
      <dgm:prSet presAssocID="{69CAEFD8-AF37-5547-8F0C-E0E36D74AE32}" presName="Name10" presStyleLbl="parChTrans1D2" presStyleIdx="0" presStyleCnt="3"/>
      <dgm:spPr/>
      <dgm:t>
        <a:bodyPr/>
        <a:lstStyle/>
        <a:p>
          <a:endParaRPr lang="en-US"/>
        </a:p>
      </dgm:t>
    </dgm:pt>
    <dgm:pt modelId="{BC35F740-FE9E-1740-A51D-BA6B97B46900}" type="pres">
      <dgm:prSet presAssocID="{2F625022-769B-D847-B22C-03EC0450F1AF}" presName="hierRoot2" presStyleCnt="0"/>
      <dgm:spPr/>
    </dgm:pt>
    <dgm:pt modelId="{005B98E9-F9B4-4246-B2C1-E16DF745AE01}" type="pres">
      <dgm:prSet presAssocID="{2F625022-769B-D847-B22C-03EC0450F1AF}" presName="composite2" presStyleCnt="0"/>
      <dgm:spPr/>
    </dgm:pt>
    <dgm:pt modelId="{C0BA4FDB-D856-784A-9668-09BA2E51EA92}" type="pres">
      <dgm:prSet presAssocID="{2F625022-769B-D847-B22C-03EC0450F1AF}" presName="image2" presStyleLbl="asst1" presStyleIdx="0" presStyleCnt="2"/>
      <dgm:spPr>
        <a:solidFill>
          <a:schemeClr val="accent1">
            <a:lumMod val="60000"/>
            <a:lumOff val="40000"/>
          </a:schemeClr>
        </a:solidFill>
      </dgm:spPr>
    </dgm:pt>
    <dgm:pt modelId="{3DED88D1-B406-2747-871C-8E9ADC34C392}" type="pres">
      <dgm:prSet presAssocID="{2F625022-769B-D847-B22C-03EC0450F1AF}" presName="text2" presStyleLbl="revTx" presStyleIdx="1" presStyleCnt="6">
        <dgm:presLayoutVars>
          <dgm:chPref val="3"/>
        </dgm:presLayoutVars>
      </dgm:prSet>
      <dgm:spPr/>
      <dgm:t>
        <a:bodyPr/>
        <a:lstStyle/>
        <a:p>
          <a:endParaRPr lang="en-US"/>
        </a:p>
      </dgm:t>
    </dgm:pt>
    <dgm:pt modelId="{D6003EBE-35F4-F847-9551-F9E6BD71F65A}" type="pres">
      <dgm:prSet presAssocID="{2F625022-769B-D847-B22C-03EC0450F1AF}" presName="hierChild3" presStyleCnt="0"/>
      <dgm:spPr/>
    </dgm:pt>
    <dgm:pt modelId="{9775DF55-EE42-F04F-9E1E-6FE797CEFAB3}" type="pres">
      <dgm:prSet presAssocID="{D060356B-AC55-D644-89B4-7B7BA5FDF593}" presName="Name10" presStyleLbl="parChTrans1D2" presStyleIdx="1" presStyleCnt="3"/>
      <dgm:spPr/>
      <dgm:t>
        <a:bodyPr/>
        <a:lstStyle/>
        <a:p>
          <a:endParaRPr lang="en-US"/>
        </a:p>
      </dgm:t>
    </dgm:pt>
    <dgm:pt modelId="{A531DB4D-AF1B-7444-89EA-9118EDA4E1EF}" type="pres">
      <dgm:prSet presAssocID="{7A31AF9C-13F0-C541-9F33-AD1E3642CC23}" presName="hierRoot2" presStyleCnt="0"/>
      <dgm:spPr/>
    </dgm:pt>
    <dgm:pt modelId="{79B2FCAD-0B45-1B43-A11F-8E0ACAC2F2F5}" type="pres">
      <dgm:prSet presAssocID="{7A31AF9C-13F0-C541-9F33-AD1E3642CC23}" presName="composite2" presStyleCnt="0"/>
      <dgm:spPr/>
    </dgm:pt>
    <dgm:pt modelId="{207BDA22-BD3A-F94B-BA6C-FE30A127EF88}" type="pres">
      <dgm:prSet presAssocID="{7A31AF9C-13F0-C541-9F33-AD1E3642CC23}" presName="image2" presStyleLbl="asst1" presStyleIdx="1" presStyleCnt="2"/>
      <dgm:spPr>
        <a:solidFill>
          <a:schemeClr val="accent1">
            <a:lumMod val="60000"/>
            <a:lumOff val="40000"/>
          </a:schemeClr>
        </a:solidFill>
      </dgm:spPr>
    </dgm:pt>
    <dgm:pt modelId="{5AA07E04-1BCF-2F41-97BB-45DF52125CF9}" type="pres">
      <dgm:prSet presAssocID="{7A31AF9C-13F0-C541-9F33-AD1E3642CC23}" presName="text2" presStyleLbl="revTx" presStyleIdx="2" presStyleCnt="6">
        <dgm:presLayoutVars>
          <dgm:chPref val="3"/>
        </dgm:presLayoutVars>
      </dgm:prSet>
      <dgm:spPr/>
      <dgm:t>
        <a:bodyPr/>
        <a:lstStyle/>
        <a:p>
          <a:endParaRPr lang="en-US"/>
        </a:p>
      </dgm:t>
    </dgm:pt>
    <dgm:pt modelId="{DC0E80BD-AC70-F44E-9E1B-C956E97CF2BE}" type="pres">
      <dgm:prSet presAssocID="{7A31AF9C-13F0-C541-9F33-AD1E3642CC23}" presName="hierChild3" presStyleCnt="0"/>
      <dgm:spPr/>
    </dgm:pt>
    <dgm:pt modelId="{90A8EE5A-8DBF-D647-A3E4-58810DDFB9D9}" type="pres">
      <dgm:prSet presAssocID="{55363D87-6788-C74A-A656-5DADD20089B7}" presName="Name10" presStyleLbl="parChTrans1D2" presStyleIdx="2" presStyleCnt="3"/>
      <dgm:spPr/>
      <dgm:t>
        <a:bodyPr/>
        <a:lstStyle/>
        <a:p>
          <a:endParaRPr lang="en-US"/>
        </a:p>
      </dgm:t>
    </dgm:pt>
    <dgm:pt modelId="{255D270C-3903-6744-8F67-F6CD56A99C07}" type="pres">
      <dgm:prSet presAssocID="{CBF5789D-9380-9B42-B461-7447919F55FB}" presName="hierRoot2" presStyleCnt="0"/>
      <dgm:spPr/>
    </dgm:pt>
    <dgm:pt modelId="{5570786E-3ABD-2C42-B587-7BB847C10A5F}" type="pres">
      <dgm:prSet presAssocID="{CBF5789D-9380-9B42-B461-7447919F55FB}" presName="composite2" presStyleCnt="0"/>
      <dgm:spPr/>
    </dgm:pt>
    <dgm:pt modelId="{30301A30-B244-3C4A-BDDB-563B505CE9DF}" type="pres">
      <dgm:prSet presAssocID="{CBF5789D-9380-9B42-B461-7447919F55FB}" presName="image2" presStyleLbl="node2" presStyleIdx="0" presStyleCnt="1"/>
      <dgm:spPr>
        <a:solidFill>
          <a:schemeClr val="accent1">
            <a:lumMod val="60000"/>
            <a:lumOff val="40000"/>
          </a:schemeClr>
        </a:solidFill>
      </dgm:spPr>
    </dgm:pt>
    <dgm:pt modelId="{201C8C7B-94FD-844A-AD4E-05A07AEF4170}" type="pres">
      <dgm:prSet presAssocID="{CBF5789D-9380-9B42-B461-7447919F55FB}" presName="text2" presStyleLbl="revTx" presStyleIdx="3" presStyleCnt="6">
        <dgm:presLayoutVars>
          <dgm:chPref val="3"/>
        </dgm:presLayoutVars>
      </dgm:prSet>
      <dgm:spPr/>
      <dgm:t>
        <a:bodyPr/>
        <a:lstStyle/>
        <a:p>
          <a:endParaRPr lang="en-US"/>
        </a:p>
      </dgm:t>
    </dgm:pt>
    <dgm:pt modelId="{8F563870-4CF1-2241-A699-8B2A23156BBA}" type="pres">
      <dgm:prSet presAssocID="{CBF5789D-9380-9B42-B461-7447919F55FB}" presName="hierChild3" presStyleCnt="0"/>
      <dgm:spPr/>
    </dgm:pt>
    <dgm:pt modelId="{86CD3217-2509-7C4D-BF1A-397B4149F5BD}" type="pres">
      <dgm:prSet presAssocID="{A4B269F5-4B7B-444F-9EE8-74FB061142BF}" presName="Name17" presStyleLbl="parChTrans1D3" presStyleIdx="0" presStyleCnt="2"/>
      <dgm:spPr/>
      <dgm:t>
        <a:bodyPr/>
        <a:lstStyle/>
        <a:p>
          <a:endParaRPr lang="en-US"/>
        </a:p>
      </dgm:t>
    </dgm:pt>
    <dgm:pt modelId="{5260BEB5-DA02-9A4C-87CB-7C3F04F872FD}" type="pres">
      <dgm:prSet presAssocID="{33846219-E798-7B4B-B2E3-2BBAD50235F0}" presName="hierRoot3" presStyleCnt="0"/>
      <dgm:spPr/>
    </dgm:pt>
    <dgm:pt modelId="{B5EACFCD-F97E-394E-BB35-67FB548E9415}" type="pres">
      <dgm:prSet presAssocID="{33846219-E798-7B4B-B2E3-2BBAD50235F0}" presName="composite3" presStyleCnt="0"/>
      <dgm:spPr/>
    </dgm:pt>
    <dgm:pt modelId="{D0E1715C-563D-3C4A-941F-5D00891963E9}" type="pres">
      <dgm:prSet presAssocID="{33846219-E798-7B4B-B2E3-2BBAD50235F0}" presName="image3" presStyleLbl="node3" presStyleIdx="0" presStyleCnt="2"/>
      <dgm:spPr>
        <a:solidFill>
          <a:schemeClr val="accent1">
            <a:lumMod val="60000"/>
            <a:lumOff val="40000"/>
          </a:schemeClr>
        </a:solidFill>
      </dgm:spPr>
      <dgm:t>
        <a:bodyPr/>
        <a:lstStyle/>
        <a:p>
          <a:endParaRPr lang="en-US"/>
        </a:p>
      </dgm:t>
    </dgm:pt>
    <dgm:pt modelId="{004C2351-A84F-0A43-987F-162D80F1E98A}" type="pres">
      <dgm:prSet presAssocID="{33846219-E798-7B4B-B2E3-2BBAD50235F0}" presName="text3" presStyleLbl="revTx" presStyleIdx="4" presStyleCnt="6">
        <dgm:presLayoutVars>
          <dgm:chPref val="3"/>
        </dgm:presLayoutVars>
      </dgm:prSet>
      <dgm:spPr/>
      <dgm:t>
        <a:bodyPr/>
        <a:lstStyle/>
        <a:p>
          <a:endParaRPr lang="en-US"/>
        </a:p>
      </dgm:t>
    </dgm:pt>
    <dgm:pt modelId="{C6758118-6E00-A449-B10E-372B5FF347CE}" type="pres">
      <dgm:prSet presAssocID="{33846219-E798-7B4B-B2E3-2BBAD50235F0}" presName="hierChild4" presStyleCnt="0"/>
      <dgm:spPr/>
    </dgm:pt>
    <dgm:pt modelId="{AC6F023C-008F-C64C-BF4C-15856E1FA17E}" type="pres">
      <dgm:prSet presAssocID="{ADB91436-749E-7642-8333-80C69CD0C42E}" presName="Name17" presStyleLbl="parChTrans1D3" presStyleIdx="1" presStyleCnt="2"/>
      <dgm:spPr/>
      <dgm:t>
        <a:bodyPr/>
        <a:lstStyle/>
        <a:p>
          <a:endParaRPr lang="en-US"/>
        </a:p>
      </dgm:t>
    </dgm:pt>
    <dgm:pt modelId="{775F24CF-8348-A640-9F6E-C041E14F569C}" type="pres">
      <dgm:prSet presAssocID="{40D34E03-FE17-304A-A5FE-B654DDE822EC}" presName="hierRoot3" presStyleCnt="0"/>
      <dgm:spPr/>
    </dgm:pt>
    <dgm:pt modelId="{B3C8C1FB-693B-0E4A-9FC1-6FA6553279A4}" type="pres">
      <dgm:prSet presAssocID="{40D34E03-FE17-304A-A5FE-B654DDE822EC}" presName="composite3" presStyleCnt="0"/>
      <dgm:spPr/>
    </dgm:pt>
    <dgm:pt modelId="{9D29C81F-DE68-8444-97EC-8978E48486CC}" type="pres">
      <dgm:prSet presAssocID="{40D34E03-FE17-304A-A5FE-B654DDE822EC}" presName="image3" presStyleLbl="node3" presStyleIdx="1" presStyleCnt="2"/>
      <dgm:spPr>
        <a:solidFill>
          <a:schemeClr val="accent1">
            <a:lumMod val="60000"/>
            <a:lumOff val="40000"/>
          </a:schemeClr>
        </a:solidFill>
      </dgm:spPr>
    </dgm:pt>
    <dgm:pt modelId="{C7737A00-48C5-C64C-99B3-9A46CA4B5550}" type="pres">
      <dgm:prSet presAssocID="{40D34E03-FE17-304A-A5FE-B654DDE822EC}" presName="text3" presStyleLbl="revTx" presStyleIdx="5" presStyleCnt="6">
        <dgm:presLayoutVars>
          <dgm:chPref val="3"/>
        </dgm:presLayoutVars>
      </dgm:prSet>
      <dgm:spPr/>
      <dgm:t>
        <a:bodyPr/>
        <a:lstStyle/>
        <a:p>
          <a:endParaRPr lang="en-US"/>
        </a:p>
      </dgm:t>
    </dgm:pt>
    <dgm:pt modelId="{1D5F3BB4-46A7-1B49-BE54-879BB99C1779}" type="pres">
      <dgm:prSet presAssocID="{40D34E03-FE17-304A-A5FE-B654DDE822EC}" presName="hierChild4" presStyleCnt="0"/>
      <dgm:spPr/>
    </dgm:pt>
  </dgm:ptLst>
  <dgm:cxnLst>
    <dgm:cxn modelId="{78AD51B4-D828-3C4A-BEF0-CA6CFE10922F}" type="presOf" srcId="{AA2ECFDF-A891-0C49-9D85-BF9A4742AEE0}" destId="{CFAF8D62-E211-F64C-BD3C-8B9311590389}" srcOrd="0" destOrd="0" presId="urn:microsoft.com/office/officeart/2009/layout/CirclePictureHierarchy"/>
    <dgm:cxn modelId="{84AEEAA9-F1B8-8A4C-A8B6-C1A627A7AE2A}" type="presOf" srcId="{D060356B-AC55-D644-89B4-7B7BA5FDF593}" destId="{9775DF55-EE42-F04F-9E1E-6FE797CEFAB3}" srcOrd="0" destOrd="0" presId="urn:microsoft.com/office/officeart/2009/layout/CirclePictureHierarchy"/>
    <dgm:cxn modelId="{18A2388C-1D45-EC40-A47F-A208676E0107}" type="presOf" srcId="{69CAEFD8-AF37-5547-8F0C-E0E36D74AE32}" destId="{DF2BB0E5-8045-1343-8048-A5478B6A27DE}" srcOrd="0" destOrd="0" presId="urn:microsoft.com/office/officeart/2009/layout/CirclePictureHierarchy"/>
    <dgm:cxn modelId="{59FF1C57-6991-184E-84FD-790C16575381}" type="presOf" srcId="{55363D87-6788-C74A-A656-5DADD20089B7}" destId="{90A8EE5A-8DBF-D647-A3E4-58810DDFB9D9}" srcOrd="0" destOrd="0" presId="urn:microsoft.com/office/officeart/2009/layout/CirclePictureHierarchy"/>
    <dgm:cxn modelId="{689EA32F-410F-0E41-B471-28BAA6D86911}" type="presOf" srcId="{2F625022-769B-D847-B22C-03EC0450F1AF}" destId="{3DED88D1-B406-2747-871C-8E9ADC34C392}" srcOrd="0" destOrd="0" presId="urn:microsoft.com/office/officeart/2009/layout/CirclePictureHierarchy"/>
    <dgm:cxn modelId="{6AB43CFD-9202-B34B-8EC6-BB9FF48CD9E4}" srcId="{AA2ECFDF-A891-0C49-9D85-BF9A4742AEE0}" destId="{2F625022-769B-D847-B22C-03EC0450F1AF}" srcOrd="0" destOrd="0" parTransId="{69CAEFD8-AF37-5547-8F0C-E0E36D74AE32}" sibTransId="{25308397-5974-BF4E-B167-E90F1D7C7D78}"/>
    <dgm:cxn modelId="{97714B8A-0148-1645-BE40-E09C663F9F47}" type="presOf" srcId="{B1F90B00-47E3-DF48-8F5A-EFCE6A6959E0}" destId="{E0FA4757-1542-EF44-9AF5-278CF2BEF35C}" srcOrd="0" destOrd="0" presId="urn:microsoft.com/office/officeart/2009/layout/CirclePictureHierarchy"/>
    <dgm:cxn modelId="{82885264-AD9E-6247-A86A-F8DE0552B29F}" type="presOf" srcId="{CBF5789D-9380-9B42-B461-7447919F55FB}" destId="{201C8C7B-94FD-844A-AD4E-05A07AEF4170}" srcOrd="0" destOrd="0" presId="urn:microsoft.com/office/officeart/2009/layout/CirclePictureHierarchy"/>
    <dgm:cxn modelId="{4166C79D-63B2-9242-A804-E26C784094B5}" type="presOf" srcId="{A4B269F5-4B7B-444F-9EE8-74FB061142BF}" destId="{86CD3217-2509-7C4D-BF1A-397B4149F5BD}" srcOrd="0" destOrd="0" presId="urn:microsoft.com/office/officeart/2009/layout/CirclePictureHierarchy"/>
    <dgm:cxn modelId="{10746FC7-6EC7-504F-9872-4662DD89F134}" srcId="{B1F90B00-47E3-DF48-8F5A-EFCE6A6959E0}" destId="{AA2ECFDF-A891-0C49-9D85-BF9A4742AEE0}" srcOrd="0" destOrd="0" parTransId="{3C5C8491-56CA-5444-A95F-9D311255CA8E}" sibTransId="{3D73E0C8-BCA8-B540-9F00-F1268C8BD69F}"/>
    <dgm:cxn modelId="{63839932-73F5-E144-90D4-C7160DB98628}" srcId="{CBF5789D-9380-9B42-B461-7447919F55FB}" destId="{40D34E03-FE17-304A-A5FE-B654DDE822EC}" srcOrd="1" destOrd="0" parTransId="{ADB91436-749E-7642-8333-80C69CD0C42E}" sibTransId="{2B7FE09C-C9E8-5C40-8212-A0683BF56AF7}"/>
    <dgm:cxn modelId="{BC17DE1B-BA2E-1F4B-B161-934EAE490E26}" srcId="{AA2ECFDF-A891-0C49-9D85-BF9A4742AEE0}" destId="{7A31AF9C-13F0-C541-9F33-AD1E3642CC23}" srcOrd="1" destOrd="0" parTransId="{D060356B-AC55-D644-89B4-7B7BA5FDF593}" sibTransId="{6A7521D6-60C8-814A-9EB7-1FB3EE12B70B}"/>
    <dgm:cxn modelId="{AAB38F6A-172A-5247-8A4F-2698D519F768}" srcId="{CBF5789D-9380-9B42-B461-7447919F55FB}" destId="{33846219-E798-7B4B-B2E3-2BBAD50235F0}" srcOrd="0" destOrd="0" parTransId="{A4B269F5-4B7B-444F-9EE8-74FB061142BF}" sibTransId="{D4AFF607-1277-224C-BB24-2E00CED9A895}"/>
    <dgm:cxn modelId="{99F1B45C-EB1C-0846-B5D0-868A2673E0CE}" type="presOf" srcId="{33846219-E798-7B4B-B2E3-2BBAD50235F0}" destId="{004C2351-A84F-0A43-987F-162D80F1E98A}" srcOrd="0" destOrd="0" presId="urn:microsoft.com/office/officeart/2009/layout/CirclePictureHierarchy"/>
    <dgm:cxn modelId="{3C31B40B-6C66-4E4C-B731-FDBB6FE6D343}" type="presOf" srcId="{ADB91436-749E-7642-8333-80C69CD0C42E}" destId="{AC6F023C-008F-C64C-BF4C-15856E1FA17E}" srcOrd="0" destOrd="0" presId="urn:microsoft.com/office/officeart/2009/layout/CirclePictureHierarchy"/>
    <dgm:cxn modelId="{0ABDFA86-72CE-214D-A8A1-500B2EB9A868}" srcId="{AA2ECFDF-A891-0C49-9D85-BF9A4742AEE0}" destId="{CBF5789D-9380-9B42-B461-7447919F55FB}" srcOrd="2" destOrd="0" parTransId="{55363D87-6788-C74A-A656-5DADD20089B7}" sibTransId="{3F9AC24D-BC57-B441-9228-49E5F753D7F7}"/>
    <dgm:cxn modelId="{8A5F3F04-54E9-434C-BA4D-297392BDD835}" type="presOf" srcId="{7A31AF9C-13F0-C541-9F33-AD1E3642CC23}" destId="{5AA07E04-1BCF-2F41-97BB-45DF52125CF9}" srcOrd="0" destOrd="0" presId="urn:microsoft.com/office/officeart/2009/layout/CirclePictureHierarchy"/>
    <dgm:cxn modelId="{557C9F04-CD78-274E-8E36-FCA443DAA11A}" type="presOf" srcId="{40D34E03-FE17-304A-A5FE-B654DDE822EC}" destId="{C7737A00-48C5-C64C-99B3-9A46CA4B5550}" srcOrd="0" destOrd="0" presId="urn:microsoft.com/office/officeart/2009/layout/CirclePictureHierarchy"/>
    <dgm:cxn modelId="{D7DD699C-6411-3747-B0A3-9FC5CC25CFDC}" type="presParOf" srcId="{E0FA4757-1542-EF44-9AF5-278CF2BEF35C}" destId="{F6990DD2-08A8-9B42-8F0F-B3DC659D211B}" srcOrd="0" destOrd="0" presId="urn:microsoft.com/office/officeart/2009/layout/CirclePictureHierarchy"/>
    <dgm:cxn modelId="{74F47CE2-F8A5-5747-BEB9-16CA51EEDA7B}" type="presParOf" srcId="{F6990DD2-08A8-9B42-8F0F-B3DC659D211B}" destId="{184BCC97-CE53-7247-93EA-CB9B457B8447}" srcOrd="0" destOrd="0" presId="urn:microsoft.com/office/officeart/2009/layout/CirclePictureHierarchy"/>
    <dgm:cxn modelId="{0E6826F2-B6B0-254F-AA6F-93DE39D2C11C}" type="presParOf" srcId="{184BCC97-CE53-7247-93EA-CB9B457B8447}" destId="{F810DCB3-F8FE-FF4B-9BCD-494F03E8EF59}" srcOrd="0" destOrd="0" presId="urn:microsoft.com/office/officeart/2009/layout/CirclePictureHierarchy"/>
    <dgm:cxn modelId="{0359C652-C1E8-C649-8F3E-B262FBE75995}" type="presParOf" srcId="{184BCC97-CE53-7247-93EA-CB9B457B8447}" destId="{CFAF8D62-E211-F64C-BD3C-8B9311590389}" srcOrd="1" destOrd="0" presId="urn:microsoft.com/office/officeart/2009/layout/CirclePictureHierarchy"/>
    <dgm:cxn modelId="{0BE1DF93-4C28-624A-9972-96FFDD621C97}" type="presParOf" srcId="{F6990DD2-08A8-9B42-8F0F-B3DC659D211B}" destId="{2C3D092C-DE40-6C49-8E7A-9F8B4E63D2AE}" srcOrd="1" destOrd="0" presId="urn:microsoft.com/office/officeart/2009/layout/CirclePictureHierarchy"/>
    <dgm:cxn modelId="{1AE3EF8E-F99B-F04B-8520-BD6D9350846F}" type="presParOf" srcId="{2C3D092C-DE40-6C49-8E7A-9F8B4E63D2AE}" destId="{DF2BB0E5-8045-1343-8048-A5478B6A27DE}" srcOrd="0" destOrd="0" presId="urn:microsoft.com/office/officeart/2009/layout/CirclePictureHierarchy"/>
    <dgm:cxn modelId="{41081143-1249-B64B-89D3-389BE4B0BBAF}" type="presParOf" srcId="{2C3D092C-DE40-6C49-8E7A-9F8B4E63D2AE}" destId="{BC35F740-FE9E-1740-A51D-BA6B97B46900}" srcOrd="1" destOrd="0" presId="urn:microsoft.com/office/officeart/2009/layout/CirclePictureHierarchy"/>
    <dgm:cxn modelId="{552A55D1-B88F-1846-B3D8-645DC82E3E43}" type="presParOf" srcId="{BC35F740-FE9E-1740-A51D-BA6B97B46900}" destId="{005B98E9-F9B4-4246-B2C1-E16DF745AE01}" srcOrd="0" destOrd="0" presId="urn:microsoft.com/office/officeart/2009/layout/CirclePictureHierarchy"/>
    <dgm:cxn modelId="{C6CE3A2C-88F7-CD4E-9F4C-FF078DA0E051}" type="presParOf" srcId="{005B98E9-F9B4-4246-B2C1-E16DF745AE01}" destId="{C0BA4FDB-D856-784A-9668-09BA2E51EA92}" srcOrd="0" destOrd="0" presId="urn:microsoft.com/office/officeart/2009/layout/CirclePictureHierarchy"/>
    <dgm:cxn modelId="{2DC5A8CF-05EE-F04B-A787-A87D8EEFAA80}" type="presParOf" srcId="{005B98E9-F9B4-4246-B2C1-E16DF745AE01}" destId="{3DED88D1-B406-2747-871C-8E9ADC34C392}" srcOrd="1" destOrd="0" presId="urn:microsoft.com/office/officeart/2009/layout/CirclePictureHierarchy"/>
    <dgm:cxn modelId="{51F523EF-17D9-0C48-A331-CA0A1904057C}" type="presParOf" srcId="{BC35F740-FE9E-1740-A51D-BA6B97B46900}" destId="{D6003EBE-35F4-F847-9551-F9E6BD71F65A}" srcOrd="1" destOrd="0" presId="urn:microsoft.com/office/officeart/2009/layout/CirclePictureHierarchy"/>
    <dgm:cxn modelId="{4C196604-5565-1F4D-BF77-6E3F6D4872B8}" type="presParOf" srcId="{2C3D092C-DE40-6C49-8E7A-9F8B4E63D2AE}" destId="{9775DF55-EE42-F04F-9E1E-6FE797CEFAB3}" srcOrd="2" destOrd="0" presId="urn:microsoft.com/office/officeart/2009/layout/CirclePictureHierarchy"/>
    <dgm:cxn modelId="{A5C8B133-7F6E-854B-8060-B11536C1BEF1}" type="presParOf" srcId="{2C3D092C-DE40-6C49-8E7A-9F8B4E63D2AE}" destId="{A531DB4D-AF1B-7444-89EA-9118EDA4E1EF}" srcOrd="3" destOrd="0" presId="urn:microsoft.com/office/officeart/2009/layout/CirclePictureHierarchy"/>
    <dgm:cxn modelId="{F872E335-EDEA-0A41-A782-CA83B3AAD324}" type="presParOf" srcId="{A531DB4D-AF1B-7444-89EA-9118EDA4E1EF}" destId="{79B2FCAD-0B45-1B43-A11F-8E0ACAC2F2F5}" srcOrd="0" destOrd="0" presId="urn:microsoft.com/office/officeart/2009/layout/CirclePictureHierarchy"/>
    <dgm:cxn modelId="{2AA528CD-92A0-2642-B3D3-740D474CAE58}" type="presParOf" srcId="{79B2FCAD-0B45-1B43-A11F-8E0ACAC2F2F5}" destId="{207BDA22-BD3A-F94B-BA6C-FE30A127EF88}" srcOrd="0" destOrd="0" presId="urn:microsoft.com/office/officeart/2009/layout/CirclePictureHierarchy"/>
    <dgm:cxn modelId="{21826406-85D3-9843-958D-C23A275B63AF}" type="presParOf" srcId="{79B2FCAD-0B45-1B43-A11F-8E0ACAC2F2F5}" destId="{5AA07E04-1BCF-2F41-97BB-45DF52125CF9}" srcOrd="1" destOrd="0" presId="urn:microsoft.com/office/officeart/2009/layout/CirclePictureHierarchy"/>
    <dgm:cxn modelId="{4675BFCF-0815-5343-8C2D-D06B2995FD68}" type="presParOf" srcId="{A531DB4D-AF1B-7444-89EA-9118EDA4E1EF}" destId="{DC0E80BD-AC70-F44E-9E1B-C956E97CF2BE}" srcOrd="1" destOrd="0" presId="urn:microsoft.com/office/officeart/2009/layout/CirclePictureHierarchy"/>
    <dgm:cxn modelId="{1D287136-1F15-CC43-9F96-AD39DBF28E28}" type="presParOf" srcId="{2C3D092C-DE40-6C49-8E7A-9F8B4E63D2AE}" destId="{90A8EE5A-8DBF-D647-A3E4-58810DDFB9D9}" srcOrd="4" destOrd="0" presId="urn:microsoft.com/office/officeart/2009/layout/CirclePictureHierarchy"/>
    <dgm:cxn modelId="{A556F24A-F97A-8F4A-B27B-6A6FCDF226A0}" type="presParOf" srcId="{2C3D092C-DE40-6C49-8E7A-9F8B4E63D2AE}" destId="{255D270C-3903-6744-8F67-F6CD56A99C07}" srcOrd="5" destOrd="0" presId="urn:microsoft.com/office/officeart/2009/layout/CirclePictureHierarchy"/>
    <dgm:cxn modelId="{3EC83AFD-0329-E643-9555-6633653920E0}" type="presParOf" srcId="{255D270C-3903-6744-8F67-F6CD56A99C07}" destId="{5570786E-3ABD-2C42-B587-7BB847C10A5F}" srcOrd="0" destOrd="0" presId="urn:microsoft.com/office/officeart/2009/layout/CirclePictureHierarchy"/>
    <dgm:cxn modelId="{6A9B3D14-A352-3A4B-88DB-C65280B1B9DD}" type="presParOf" srcId="{5570786E-3ABD-2C42-B587-7BB847C10A5F}" destId="{30301A30-B244-3C4A-BDDB-563B505CE9DF}" srcOrd="0" destOrd="0" presId="urn:microsoft.com/office/officeart/2009/layout/CirclePictureHierarchy"/>
    <dgm:cxn modelId="{EC2DC993-1AEF-0C49-819F-DAF3A12C9704}" type="presParOf" srcId="{5570786E-3ABD-2C42-B587-7BB847C10A5F}" destId="{201C8C7B-94FD-844A-AD4E-05A07AEF4170}" srcOrd="1" destOrd="0" presId="urn:microsoft.com/office/officeart/2009/layout/CirclePictureHierarchy"/>
    <dgm:cxn modelId="{16848710-3769-B445-A576-B2344461849B}" type="presParOf" srcId="{255D270C-3903-6744-8F67-F6CD56A99C07}" destId="{8F563870-4CF1-2241-A699-8B2A23156BBA}" srcOrd="1" destOrd="0" presId="urn:microsoft.com/office/officeart/2009/layout/CirclePictureHierarchy"/>
    <dgm:cxn modelId="{8D8D1527-49B6-E044-9234-65B79F75BCAF}" type="presParOf" srcId="{8F563870-4CF1-2241-A699-8B2A23156BBA}" destId="{86CD3217-2509-7C4D-BF1A-397B4149F5BD}" srcOrd="0" destOrd="0" presId="urn:microsoft.com/office/officeart/2009/layout/CirclePictureHierarchy"/>
    <dgm:cxn modelId="{07D553D5-B359-3F4B-B844-E3F2791E7F23}" type="presParOf" srcId="{8F563870-4CF1-2241-A699-8B2A23156BBA}" destId="{5260BEB5-DA02-9A4C-87CB-7C3F04F872FD}" srcOrd="1" destOrd="0" presId="urn:microsoft.com/office/officeart/2009/layout/CirclePictureHierarchy"/>
    <dgm:cxn modelId="{BABD1D0A-28C9-9C44-9401-257CDCC13B92}" type="presParOf" srcId="{5260BEB5-DA02-9A4C-87CB-7C3F04F872FD}" destId="{B5EACFCD-F97E-394E-BB35-67FB548E9415}" srcOrd="0" destOrd="0" presId="urn:microsoft.com/office/officeart/2009/layout/CirclePictureHierarchy"/>
    <dgm:cxn modelId="{EE55C7CD-F055-C24E-974F-C49ED5DFD45B}" type="presParOf" srcId="{B5EACFCD-F97E-394E-BB35-67FB548E9415}" destId="{D0E1715C-563D-3C4A-941F-5D00891963E9}" srcOrd="0" destOrd="0" presId="urn:microsoft.com/office/officeart/2009/layout/CirclePictureHierarchy"/>
    <dgm:cxn modelId="{EBBA8A78-9C51-DA42-9CC7-B31A58A41B8B}" type="presParOf" srcId="{B5EACFCD-F97E-394E-BB35-67FB548E9415}" destId="{004C2351-A84F-0A43-987F-162D80F1E98A}" srcOrd="1" destOrd="0" presId="urn:microsoft.com/office/officeart/2009/layout/CirclePictureHierarchy"/>
    <dgm:cxn modelId="{D8D3E81E-C4AC-8F4D-ADD4-CA143B50B3BC}" type="presParOf" srcId="{5260BEB5-DA02-9A4C-87CB-7C3F04F872FD}" destId="{C6758118-6E00-A449-B10E-372B5FF347CE}" srcOrd="1" destOrd="0" presId="urn:microsoft.com/office/officeart/2009/layout/CirclePictureHierarchy"/>
    <dgm:cxn modelId="{4ED20108-219F-FA49-A85B-7370DA7D2970}" type="presParOf" srcId="{8F563870-4CF1-2241-A699-8B2A23156BBA}" destId="{AC6F023C-008F-C64C-BF4C-15856E1FA17E}" srcOrd="2" destOrd="0" presId="urn:microsoft.com/office/officeart/2009/layout/CirclePictureHierarchy"/>
    <dgm:cxn modelId="{FF81C4FD-D582-6C42-97E3-458948A19F8F}" type="presParOf" srcId="{8F563870-4CF1-2241-A699-8B2A23156BBA}" destId="{775F24CF-8348-A640-9F6E-C041E14F569C}" srcOrd="3" destOrd="0" presId="urn:microsoft.com/office/officeart/2009/layout/CirclePictureHierarchy"/>
    <dgm:cxn modelId="{FF692BFB-0519-8C44-A26B-90F3E2528AB1}" type="presParOf" srcId="{775F24CF-8348-A640-9F6E-C041E14F569C}" destId="{B3C8C1FB-693B-0E4A-9FC1-6FA6553279A4}" srcOrd="0" destOrd="0" presId="urn:microsoft.com/office/officeart/2009/layout/CirclePictureHierarchy"/>
    <dgm:cxn modelId="{9359B63B-1C28-6C4E-A2C0-EF6DF49FFFE1}" type="presParOf" srcId="{B3C8C1FB-693B-0E4A-9FC1-6FA6553279A4}" destId="{9D29C81F-DE68-8444-97EC-8978E48486CC}" srcOrd="0" destOrd="0" presId="urn:microsoft.com/office/officeart/2009/layout/CirclePictureHierarchy"/>
    <dgm:cxn modelId="{1D9927F7-8A2C-4C48-992F-4AA840767E77}" type="presParOf" srcId="{B3C8C1FB-693B-0E4A-9FC1-6FA6553279A4}" destId="{C7737A00-48C5-C64C-99B3-9A46CA4B5550}" srcOrd="1" destOrd="0" presId="urn:microsoft.com/office/officeart/2009/layout/CirclePictureHierarchy"/>
    <dgm:cxn modelId="{4ECB91C3-11D0-4B49-BCB5-843540031488}" type="presParOf" srcId="{775F24CF-8348-A640-9F6E-C041E14F569C}" destId="{1D5F3BB4-46A7-1B49-BE54-879BB99C1779}"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033EE-A6B4-4243-AA85-EECABCCCFC8A}">
      <dsp:nvSpPr>
        <dsp:cNvPr id="0" name=""/>
        <dsp:cNvSpPr/>
      </dsp:nvSpPr>
      <dsp:spPr>
        <a:xfrm>
          <a:off x="3173918" y="2889657"/>
          <a:ext cx="2685623" cy="307625"/>
        </a:xfrm>
        <a:custGeom>
          <a:avLst/>
          <a:gdLst/>
          <a:ahLst/>
          <a:cxnLst/>
          <a:rect l="0" t="0" r="0" b="0"/>
          <a:pathLst>
            <a:path>
              <a:moveTo>
                <a:pt x="0" y="0"/>
              </a:moveTo>
              <a:lnTo>
                <a:pt x="0" y="155033"/>
              </a:lnTo>
              <a:lnTo>
                <a:pt x="2685623" y="155033"/>
              </a:lnTo>
              <a:lnTo>
                <a:pt x="2685623" y="30762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626622E-9366-584C-8CD9-E1B4CA20622B}">
      <dsp:nvSpPr>
        <dsp:cNvPr id="0" name=""/>
        <dsp:cNvSpPr/>
      </dsp:nvSpPr>
      <dsp:spPr>
        <a:xfrm>
          <a:off x="3128198" y="2889657"/>
          <a:ext cx="91440" cy="307625"/>
        </a:xfrm>
        <a:custGeom>
          <a:avLst/>
          <a:gdLst/>
          <a:ahLst/>
          <a:cxnLst/>
          <a:rect l="0" t="0" r="0" b="0"/>
          <a:pathLst>
            <a:path>
              <a:moveTo>
                <a:pt x="45720" y="0"/>
              </a:moveTo>
              <a:lnTo>
                <a:pt x="45720" y="30762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FD6A15-97A8-8541-941F-4D02CC723792}">
      <dsp:nvSpPr>
        <dsp:cNvPr id="0" name=""/>
        <dsp:cNvSpPr/>
      </dsp:nvSpPr>
      <dsp:spPr>
        <a:xfrm>
          <a:off x="488295" y="2889657"/>
          <a:ext cx="2685623" cy="307625"/>
        </a:xfrm>
        <a:custGeom>
          <a:avLst/>
          <a:gdLst/>
          <a:ahLst/>
          <a:cxnLst/>
          <a:rect l="0" t="0" r="0" b="0"/>
          <a:pathLst>
            <a:path>
              <a:moveTo>
                <a:pt x="2685623" y="0"/>
              </a:moveTo>
              <a:lnTo>
                <a:pt x="2685623" y="155033"/>
              </a:lnTo>
              <a:lnTo>
                <a:pt x="0" y="155033"/>
              </a:lnTo>
              <a:lnTo>
                <a:pt x="0" y="307625"/>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32F6265-D208-1E4D-AB81-9EF342D1F60E}">
      <dsp:nvSpPr>
        <dsp:cNvPr id="0" name=""/>
        <dsp:cNvSpPr/>
      </dsp:nvSpPr>
      <dsp:spPr>
        <a:xfrm>
          <a:off x="1831106" y="1605441"/>
          <a:ext cx="1342811" cy="307625"/>
        </a:xfrm>
        <a:custGeom>
          <a:avLst/>
          <a:gdLst/>
          <a:ahLst/>
          <a:cxnLst/>
          <a:rect l="0" t="0" r="0" b="0"/>
          <a:pathLst>
            <a:path>
              <a:moveTo>
                <a:pt x="0" y="0"/>
              </a:moveTo>
              <a:lnTo>
                <a:pt x="0" y="155033"/>
              </a:lnTo>
              <a:lnTo>
                <a:pt x="1342811" y="155033"/>
              </a:lnTo>
              <a:lnTo>
                <a:pt x="1342811" y="307625"/>
              </a:lnTo>
            </a:path>
          </a:pathLst>
        </a:custGeom>
        <a:noFill/>
        <a:ln w="15875"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43D9753-9FA8-2D43-8503-61C428DC71F7}">
      <dsp:nvSpPr>
        <dsp:cNvPr id="0" name=""/>
        <dsp:cNvSpPr/>
      </dsp:nvSpPr>
      <dsp:spPr>
        <a:xfrm>
          <a:off x="488295" y="1605441"/>
          <a:ext cx="1342811" cy="307625"/>
        </a:xfrm>
        <a:custGeom>
          <a:avLst/>
          <a:gdLst/>
          <a:ahLst/>
          <a:cxnLst/>
          <a:rect l="0" t="0" r="0" b="0"/>
          <a:pathLst>
            <a:path>
              <a:moveTo>
                <a:pt x="1342811" y="0"/>
              </a:moveTo>
              <a:lnTo>
                <a:pt x="1342811" y="155033"/>
              </a:lnTo>
              <a:lnTo>
                <a:pt x="0" y="155033"/>
              </a:lnTo>
              <a:lnTo>
                <a:pt x="0" y="307625"/>
              </a:lnTo>
            </a:path>
          </a:pathLst>
        </a:custGeom>
        <a:noFill/>
        <a:ln w="15875"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6B9E467-6A8A-4E46-A4EB-635B591838A2}">
      <dsp:nvSpPr>
        <dsp:cNvPr id="0" name=""/>
        <dsp:cNvSpPr/>
      </dsp:nvSpPr>
      <dsp:spPr>
        <a:xfrm>
          <a:off x="1342811" y="628850"/>
          <a:ext cx="976590" cy="976590"/>
        </a:xfrm>
        <a:prstGeom prst="ellipse">
          <a:avLst/>
        </a:prstGeom>
        <a:solidFill>
          <a:schemeClr val="accent1">
            <a:lumMod val="60000"/>
            <a:lumOff val="40000"/>
          </a:schemeClr>
        </a:soli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58F42F8-A4E1-DF47-AEDD-29953648CF92}">
      <dsp:nvSpPr>
        <dsp:cNvPr id="0" name=""/>
        <dsp:cNvSpPr/>
      </dsp:nvSpPr>
      <dsp:spPr>
        <a:xfrm>
          <a:off x="2319402" y="626409"/>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Trigger</a:t>
          </a:r>
          <a:r>
            <a:rPr lang="en-US" sz="1000" kern="1200" dirty="0" smtClean="0"/>
            <a:t>: </a:t>
          </a:r>
          <a:r>
            <a:rPr lang="en-US" sz="1000" i="1" kern="1200" dirty="0" smtClean="0"/>
            <a:t>Follow-up compliance after Hormone Therapy (HT) intervention.</a:t>
          </a:r>
          <a:endParaRPr lang="en-US" sz="1000" i="1" kern="1200" dirty="0"/>
        </a:p>
      </dsp:txBody>
      <dsp:txXfrm>
        <a:off x="2319402" y="626409"/>
        <a:ext cx="1464885" cy="976590"/>
      </dsp:txXfrm>
    </dsp:sp>
    <dsp:sp modelId="{2BA1C76D-767B-CA4F-BF11-B95AF48EA310}">
      <dsp:nvSpPr>
        <dsp:cNvPr id="0" name=""/>
        <dsp:cNvSpPr/>
      </dsp:nvSpPr>
      <dsp:spPr>
        <a:xfrm>
          <a:off x="0" y="1913067"/>
          <a:ext cx="976590" cy="976590"/>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E20E941-B297-4A44-9E57-CB176C867C31}">
      <dsp:nvSpPr>
        <dsp:cNvPr id="0" name=""/>
        <dsp:cNvSpPr/>
      </dsp:nvSpPr>
      <dsp:spPr>
        <a:xfrm>
          <a:off x="976590" y="1910625"/>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Literature Review</a:t>
          </a:r>
          <a:r>
            <a:rPr lang="en-US" sz="1000" kern="1200" dirty="0" smtClean="0"/>
            <a:t>: </a:t>
          </a:r>
          <a:r>
            <a:rPr lang="en-US" sz="1000" i="1" kern="1200" dirty="0" smtClean="0"/>
            <a:t>Quality Improvement Initiatives; Depression screening; Follow up compliance after an intervention for depression.</a:t>
          </a:r>
          <a:endParaRPr lang="en-US" sz="1000" kern="1200" dirty="0"/>
        </a:p>
      </dsp:txBody>
      <dsp:txXfrm>
        <a:off x="976590" y="1910625"/>
        <a:ext cx="1464885" cy="976590"/>
      </dsp:txXfrm>
    </dsp:sp>
    <dsp:sp modelId="{07022EC6-625B-034A-BF50-FEB497CDD948}">
      <dsp:nvSpPr>
        <dsp:cNvPr id="0" name=""/>
        <dsp:cNvSpPr/>
      </dsp:nvSpPr>
      <dsp:spPr>
        <a:xfrm>
          <a:off x="2685623" y="1913067"/>
          <a:ext cx="976590" cy="976590"/>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3BAEEE12-7A66-A749-B097-C6DD9D7A6CDC}">
      <dsp:nvSpPr>
        <dsp:cNvPr id="0" name=""/>
        <dsp:cNvSpPr/>
      </dsp:nvSpPr>
      <dsp:spPr>
        <a:xfrm>
          <a:off x="3662213" y="1910625"/>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Retrospective chart analysis: </a:t>
          </a:r>
          <a:r>
            <a:rPr lang="en-US" sz="1000" b="0" i="1" kern="1200" dirty="0" smtClean="0"/>
            <a:t>F</a:t>
          </a:r>
          <a:r>
            <a:rPr lang="en-US" sz="1000" i="1" kern="1200" dirty="0" smtClean="0"/>
            <a:t>ollow up compliance January-August, 2017.</a:t>
          </a:r>
          <a:endParaRPr lang="en-US" sz="1000" i="1" kern="1200" dirty="0"/>
        </a:p>
      </dsp:txBody>
      <dsp:txXfrm>
        <a:off x="3662213" y="1910625"/>
        <a:ext cx="1464885" cy="976590"/>
      </dsp:txXfrm>
    </dsp:sp>
    <dsp:sp modelId="{A295DB75-F686-2540-ACDA-E15409967EA1}">
      <dsp:nvSpPr>
        <dsp:cNvPr id="0" name=""/>
        <dsp:cNvSpPr/>
      </dsp:nvSpPr>
      <dsp:spPr>
        <a:xfrm>
          <a:off x="0" y="3197283"/>
          <a:ext cx="976590" cy="976590"/>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EBEFD2D-1E92-5948-A823-C857045F360C}">
      <dsp:nvSpPr>
        <dsp:cNvPr id="0" name=""/>
        <dsp:cNvSpPr/>
      </dsp:nvSpPr>
      <dsp:spPr>
        <a:xfrm>
          <a:off x="976590" y="3194841"/>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Data synthesis</a:t>
          </a:r>
          <a:r>
            <a:rPr lang="en-US" sz="1000" kern="1200" dirty="0" smtClean="0"/>
            <a:t>: </a:t>
          </a:r>
          <a:r>
            <a:rPr lang="en-US" sz="1000" i="1" kern="1200" dirty="0" smtClean="0"/>
            <a:t>Follow-up compliance with post intervention lab work and follow up visit/post-intervention MRS tool.</a:t>
          </a:r>
          <a:endParaRPr lang="en-US" sz="1000" i="1" kern="1200" dirty="0"/>
        </a:p>
      </dsp:txBody>
      <dsp:txXfrm>
        <a:off x="976590" y="3194841"/>
        <a:ext cx="1464885" cy="976590"/>
      </dsp:txXfrm>
    </dsp:sp>
    <dsp:sp modelId="{826FC7E9-34E6-9149-9C85-6E920CF13280}">
      <dsp:nvSpPr>
        <dsp:cNvPr id="0" name=""/>
        <dsp:cNvSpPr/>
      </dsp:nvSpPr>
      <dsp:spPr>
        <a:xfrm>
          <a:off x="2685623" y="3197283"/>
          <a:ext cx="976590" cy="976590"/>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74437D4A-FA23-B141-A24B-706D298BE107}">
      <dsp:nvSpPr>
        <dsp:cNvPr id="0" name=""/>
        <dsp:cNvSpPr/>
      </dsp:nvSpPr>
      <dsp:spPr>
        <a:xfrm>
          <a:off x="3662213" y="3194841"/>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Identify outcome to be achieved: </a:t>
          </a:r>
          <a:r>
            <a:rPr lang="en-US" sz="1000" b="0" i="1" kern="1200" dirty="0" smtClean="0"/>
            <a:t>B</a:t>
          </a:r>
          <a:r>
            <a:rPr lang="en-US" sz="1000" i="1" kern="1200" dirty="0" smtClean="0"/>
            <a:t>ased on data synthesis. </a:t>
          </a:r>
          <a:endParaRPr lang="en-US" sz="1000" i="1" kern="1200" dirty="0"/>
        </a:p>
      </dsp:txBody>
      <dsp:txXfrm>
        <a:off x="3662213" y="3194841"/>
        <a:ext cx="1464885" cy="976590"/>
      </dsp:txXfrm>
    </dsp:sp>
    <dsp:sp modelId="{3F020509-3020-C04B-A5AA-DFD72603F428}">
      <dsp:nvSpPr>
        <dsp:cNvPr id="0" name=""/>
        <dsp:cNvSpPr/>
      </dsp:nvSpPr>
      <dsp:spPr>
        <a:xfrm>
          <a:off x="5371247" y="3197283"/>
          <a:ext cx="976590" cy="976590"/>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A000542-1EB7-2649-86E9-89406ED5E1D6}">
      <dsp:nvSpPr>
        <dsp:cNvPr id="0" name=""/>
        <dsp:cNvSpPr/>
      </dsp:nvSpPr>
      <dsp:spPr>
        <a:xfrm>
          <a:off x="6347837" y="3194841"/>
          <a:ext cx="1464885" cy="97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Future:</a:t>
          </a:r>
          <a:r>
            <a:rPr lang="en-US" sz="1000" kern="1200" dirty="0" smtClean="0"/>
            <a:t> </a:t>
          </a:r>
          <a:r>
            <a:rPr lang="en-US" sz="1000" i="1" kern="1200" dirty="0" smtClean="0"/>
            <a:t>Design Evidence Based Practice guideline to pilot for improving compliance with follow up after intervention.</a:t>
          </a:r>
          <a:endParaRPr lang="en-US" sz="1000" i="1" kern="1200" dirty="0"/>
        </a:p>
      </dsp:txBody>
      <dsp:txXfrm>
        <a:off x="6347837" y="3194841"/>
        <a:ext cx="1464885" cy="976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F023C-008F-C64C-BF4C-15856E1FA17E}">
      <dsp:nvSpPr>
        <dsp:cNvPr id="0" name=""/>
        <dsp:cNvSpPr/>
      </dsp:nvSpPr>
      <dsp:spPr>
        <a:xfrm>
          <a:off x="4974070" y="2701462"/>
          <a:ext cx="1139673" cy="261088"/>
        </a:xfrm>
        <a:custGeom>
          <a:avLst/>
          <a:gdLst/>
          <a:ahLst/>
          <a:cxnLst/>
          <a:rect l="0" t="0" r="0" b="0"/>
          <a:pathLst>
            <a:path>
              <a:moveTo>
                <a:pt x="0" y="0"/>
              </a:moveTo>
              <a:lnTo>
                <a:pt x="0" y="131580"/>
              </a:lnTo>
              <a:lnTo>
                <a:pt x="1139673" y="131580"/>
              </a:lnTo>
              <a:lnTo>
                <a:pt x="1139673" y="261088"/>
              </a:lnTo>
            </a:path>
          </a:pathLst>
        </a:custGeom>
        <a:noFill/>
        <a:ln w="15875"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6CD3217-2509-7C4D-BF1A-397B4149F5BD}">
      <dsp:nvSpPr>
        <dsp:cNvPr id="0" name=""/>
        <dsp:cNvSpPr/>
      </dsp:nvSpPr>
      <dsp:spPr>
        <a:xfrm>
          <a:off x="3834396" y="2701462"/>
          <a:ext cx="1139673" cy="261088"/>
        </a:xfrm>
        <a:custGeom>
          <a:avLst/>
          <a:gdLst/>
          <a:ahLst/>
          <a:cxnLst/>
          <a:rect l="0" t="0" r="0" b="0"/>
          <a:pathLst>
            <a:path>
              <a:moveTo>
                <a:pt x="1139673" y="0"/>
              </a:moveTo>
              <a:lnTo>
                <a:pt x="1139673" y="131580"/>
              </a:lnTo>
              <a:lnTo>
                <a:pt x="0" y="131580"/>
              </a:lnTo>
              <a:lnTo>
                <a:pt x="0" y="261088"/>
              </a:lnTo>
            </a:path>
          </a:pathLst>
        </a:custGeom>
        <a:noFill/>
        <a:ln w="15875"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0A8EE5A-8DBF-D647-A3E4-58810DDFB9D9}">
      <dsp:nvSpPr>
        <dsp:cNvPr id="0" name=""/>
        <dsp:cNvSpPr/>
      </dsp:nvSpPr>
      <dsp:spPr>
        <a:xfrm>
          <a:off x="2694722" y="1611520"/>
          <a:ext cx="2279347" cy="261088"/>
        </a:xfrm>
        <a:custGeom>
          <a:avLst/>
          <a:gdLst/>
          <a:ahLst/>
          <a:cxnLst/>
          <a:rect l="0" t="0" r="0" b="0"/>
          <a:pathLst>
            <a:path>
              <a:moveTo>
                <a:pt x="0" y="0"/>
              </a:moveTo>
              <a:lnTo>
                <a:pt x="0" y="131580"/>
              </a:lnTo>
              <a:lnTo>
                <a:pt x="2279347" y="131580"/>
              </a:lnTo>
              <a:lnTo>
                <a:pt x="2279347" y="261088"/>
              </a:lnTo>
            </a:path>
          </a:pathLst>
        </a:cu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775DF55-EE42-F04F-9E1E-6FE797CEFAB3}">
      <dsp:nvSpPr>
        <dsp:cNvPr id="0" name=""/>
        <dsp:cNvSpPr/>
      </dsp:nvSpPr>
      <dsp:spPr>
        <a:xfrm>
          <a:off x="2649002" y="1611520"/>
          <a:ext cx="91440" cy="261088"/>
        </a:xfrm>
        <a:custGeom>
          <a:avLst/>
          <a:gdLst/>
          <a:ahLst/>
          <a:cxnLst/>
          <a:rect l="0" t="0" r="0" b="0"/>
          <a:pathLst>
            <a:path>
              <a:moveTo>
                <a:pt x="45720" y="0"/>
              </a:moveTo>
              <a:lnTo>
                <a:pt x="45720" y="261088"/>
              </a:lnTo>
            </a:path>
          </a:pathLst>
        </a:cu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F2BB0E5-8045-1343-8048-A5478B6A27DE}">
      <dsp:nvSpPr>
        <dsp:cNvPr id="0" name=""/>
        <dsp:cNvSpPr/>
      </dsp:nvSpPr>
      <dsp:spPr>
        <a:xfrm>
          <a:off x="415375" y="1611520"/>
          <a:ext cx="2279347" cy="261088"/>
        </a:xfrm>
        <a:custGeom>
          <a:avLst/>
          <a:gdLst/>
          <a:ahLst/>
          <a:cxnLst/>
          <a:rect l="0" t="0" r="0" b="0"/>
          <a:pathLst>
            <a:path>
              <a:moveTo>
                <a:pt x="2279347" y="0"/>
              </a:moveTo>
              <a:lnTo>
                <a:pt x="2279347" y="131580"/>
              </a:lnTo>
              <a:lnTo>
                <a:pt x="0" y="131580"/>
              </a:lnTo>
              <a:lnTo>
                <a:pt x="0" y="261088"/>
              </a:lnTo>
            </a:path>
          </a:pathLst>
        </a:cu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810DCB3-F8FE-FF4B-9BCD-494F03E8EF59}">
      <dsp:nvSpPr>
        <dsp:cNvPr id="0" name=""/>
        <dsp:cNvSpPr/>
      </dsp:nvSpPr>
      <dsp:spPr>
        <a:xfrm>
          <a:off x="2280296" y="782666"/>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FAF8D62-E211-F64C-BD3C-8B9311590389}">
      <dsp:nvSpPr>
        <dsp:cNvPr id="0" name=""/>
        <dsp:cNvSpPr/>
      </dsp:nvSpPr>
      <dsp:spPr>
        <a:xfrm>
          <a:off x="3109149" y="780594"/>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New MHT Patient?</a:t>
          </a:r>
          <a:endParaRPr lang="en-US" sz="1200" kern="1200" dirty="0"/>
        </a:p>
      </dsp:txBody>
      <dsp:txXfrm>
        <a:off x="3109149" y="780594"/>
        <a:ext cx="1243280" cy="828853"/>
      </dsp:txXfrm>
    </dsp:sp>
    <dsp:sp modelId="{C0BA4FDB-D856-784A-9668-09BA2E51EA92}">
      <dsp:nvSpPr>
        <dsp:cNvPr id="0" name=""/>
        <dsp:cNvSpPr/>
      </dsp:nvSpPr>
      <dsp:spPr>
        <a:xfrm>
          <a:off x="948" y="1872609"/>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3DED88D1-B406-2747-871C-8E9ADC34C392}">
      <dsp:nvSpPr>
        <dsp:cNvPr id="0" name=""/>
        <dsp:cNvSpPr/>
      </dsp:nvSpPr>
      <dsp:spPr>
        <a:xfrm>
          <a:off x="829802" y="1870537"/>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Pre-Intervention Labs</a:t>
          </a:r>
          <a:endParaRPr lang="en-US" sz="1200" kern="1200" dirty="0"/>
        </a:p>
      </dsp:txBody>
      <dsp:txXfrm>
        <a:off x="829802" y="1870537"/>
        <a:ext cx="1243280" cy="828853"/>
      </dsp:txXfrm>
    </dsp:sp>
    <dsp:sp modelId="{207BDA22-BD3A-F94B-BA6C-FE30A127EF88}">
      <dsp:nvSpPr>
        <dsp:cNvPr id="0" name=""/>
        <dsp:cNvSpPr/>
      </dsp:nvSpPr>
      <dsp:spPr>
        <a:xfrm>
          <a:off x="2280296" y="1872609"/>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AA07E04-1BCF-2F41-97BB-45DF52125CF9}">
      <dsp:nvSpPr>
        <dsp:cNvPr id="0" name=""/>
        <dsp:cNvSpPr/>
      </dsp:nvSpPr>
      <dsp:spPr>
        <a:xfrm>
          <a:off x="3109149" y="1870537"/>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Pre-Intervention MRS</a:t>
          </a:r>
          <a:endParaRPr lang="en-US" sz="1200" kern="1200" dirty="0"/>
        </a:p>
      </dsp:txBody>
      <dsp:txXfrm>
        <a:off x="3109149" y="1870537"/>
        <a:ext cx="1243280" cy="828853"/>
      </dsp:txXfrm>
    </dsp:sp>
    <dsp:sp modelId="{30301A30-B244-3C4A-BDDB-563B505CE9DF}">
      <dsp:nvSpPr>
        <dsp:cNvPr id="0" name=""/>
        <dsp:cNvSpPr/>
      </dsp:nvSpPr>
      <dsp:spPr>
        <a:xfrm>
          <a:off x="4559643" y="1872609"/>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01C8C7B-94FD-844A-AD4E-05A07AEF4170}">
      <dsp:nvSpPr>
        <dsp:cNvPr id="0" name=""/>
        <dsp:cNvSpPr/>
      </dsp:nvSpPr>
      <dsp:spPr>
        <a:xfrm>
          <a:off x="5388497" y="1870537"/>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Intervention</a:t>
          </a:r>
          <a:endParaRPr lang="en-US" sz="1200" kern="1200" dirty="0"/>
        </a:p>
      </dsp:txBody>
      <dsp:txXfrm>
        <a:off x="5388497" y="1870537"/>
        <a:ext cx="1243280" cy="828853"/>
      </dsp:txXfrm>
    </dsp:sp>
    <dsp:sp modelId="{D0E1715C-563D-3C4A-941F-5D00891963E9}">
      <dsp:nvSpPr>
        <dsp:cNvPr id="0" name=""/>
        <dsp:cNvSpPr/>
      </dsp:nvSpPr>
      <dsp:spPr>
        <a:xfrm>
          <a:off x="3419969" y="2962551"/>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04C2351-A84F-0A43-987F-162D80F1E98A}">
      <dsp:nvSpPr>
        <dsp:cNvPr id="0" name=""/>
        <dsp:cNvSpPr/>
      </dsp:nvSpPr>
      <dsp:spPr>
        <a:xfrm>
          <a:off x="4248823" y="2960479"/>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Post Intervention Labs</a:t>
          </a:r>
          <a:endParaRPr lang="en-US" sz="1200" kern="1200" dirty="0"/>
        </a:p>
      </dsp:txBody>
      <dsp:txXfrm>
        <a:off x="4248823" y="2960479"/>
        <a:ext cx="1243280" cy="828853"/>
      </dsp:txXfrm>
    </dsp:sp>
    <dsp:sp modelId="{9D29C81F-DE68-8444-97EC-8978E48486CC}">
      <dsp:nvSpPr>
        <dsp:cNvPr id="0" name=""/>
        <dsp:cNvSpPr/>
      </dsp:nvSpPr>
      <dsp:spPr>
        <a:xfrm>
          <a:off x="5699317" y="2962551"/>
          <a:ext cx="828853" cy="828853"/>
        </a:xfrm>
        <a:prstGeom prst="ellipse">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7737A00-48C5-C64C-99B3-9A46CA4B5550}">
      <dsp:nvSpPr>
        <dsp:cNvPr id="0" name=""/>
        <dsp:cNvSpPr/>
      </dsp:nvSpPr>
      <dsp:spPr>
        <a:xfrm>
          <a:off x="6528170" y="2960479"/>
          <a:ext cx="1243280" cy="828853"/>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smtClean="0"/>
            <a:t>Post intervention Follow-up appointment and post-MRS</a:t>
          </a:r>
          <a:endParaRPr lang="en-US" sz="1200" kern="1200" dirty="0"/>
        </a:p>
      </dsp:txBody>
      <dsp:txXfrm>
        <a:off x="6528170" y="2960479"/>
        <a:ext cx="1243280" cy="828853"/>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1BE6FC-FE8B-6A42-B078-7D545981A57C}" type="datetimeFigureOut">
              <a:rPr lang="en-US" smtClean="0"/>
              <a:t>5/2/18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EA188-4574-7A48-9DDA-5129ED162E19}" type="slidenum">
              <a:rPr lang="en-US" smtClean="0"/>
              <a:t>‹#›</a:t>
            </a:fld>
            <a:endParaRPr lang="en-US"/>
          </a:p>
        </p:txBody>
      </p:sp>
    </p:spTree>
    <p:extLst>
      <p:ext uri="{BB962C8B-B14F-4D97-AF65-F5344CB8AC3E}">
        <p14:creationId xmlns:p14="http://schemas.microsoft.com/office/powerpoint/2010/main" val="15971144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HRT</a:t>
            </a:r>
            <a:r>
              <a:rPr lang="en-US" baseline="0" dirty="0" smtClean="0"/>
              <a:t> or androgen decline is not the default </a:t>
            </a:r>
          </a:p>
          <a:p>
            <a:r>
              <a:rPr lang="en-US" baseline="0" dirty="0" smtClean="0"/>
              <a:t>Small studies 25-500 (max) persons- average number in studies 50.</a:t>
            </a:r>
          </a:p>
          <a:p>
            <a:r>
              <a:rPr lang="en-US" baseline="0" dirty="0" smtClean="0"/>
              <a:t>Experientially </a:t>
            </a:r>
            <a:endParaRPr lang="en-US" dirty="0"/>
          </a:p>
        </p:txBody>
      </p:sp>
      <p:sp>
        <p:nvSpPr>
          <p:cNvPr id="4" name="Slide Number Placeholder 3"/>
          <p:cNvSpPr>
            <a:spLocks noGrp="1"/>
          </p:cNvSpPr>
          <p:nvPr>
            <p:ph type="sldNum" sz="quarter" idx="10"/>
          </p:nvPr>
        </p:nvSpPr>
        <p:spPr/>
        <p:txBody>
          <a:bodyPr/>
          <a:lstStyle/>
          <a:p>
            <a:fld id="{A55EA188-4574-7A48-9DDA-5129ED162E19}" type="slidenum">
              <a:rPr lang="en-US" smtClean="0"/>
              <a:t>2</a:t>
            </a:fld>
            <a:endParaRPr lang="en-US"/>
          </a:p>
        </p:txBody>
      </p:sp>
    </p:spTree>
    <p:extLst>
      <p:ext uri="{BB962C8B-B14F-4D97-AF65-F5344CB8AC3E}">
        <p14:creationId xmlns:p14="http://schemas.microsoft.com/office/powerpoint/2010/main" val="177536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that EVERY female fills out MRS as</a:t>
            </a:r>
            <a:r>
              <a:rPr lang="en-US" baseline="0" dirty="0" smtClean="0"/>
              <a:t> androgen deficiency can present at any point across the reproductive years</a:t>
            </a:r>
            <a:endParaRPr lang="en-US" dirty="0"/>
          </a:p>
        </p:txBody>
      </p:sp>
      <p:sp>
        <p:nvSpPr>
          <p:cNvPr id="4" name="Slide Number Placeholder 3"/>
          <p:cNvSpPr>
            <a:spLocks noGrp="1"/>
          </p:cNvSpPr>
          <p:nvPr>
            <p:ph type="sldNum" sz="quarter" idx="10"/>
          </p:nvPr>
        </p:nvSpPr>
        <p:spPr/>
        <p:txBody>
          <a:bodyPr/>
          <a:lstStyle/>
          <a:p>
            <a:fld id="{A55EA188-4574-7A48-9DDA-5129ED162E19}" type="slidenum">
              <a:rPr lang="en-US" smtClean="0"/>
              <a:t>8</a:t>
            </a:fld>
            <a:endParaRPr lang="en-US"/>
          </a:p>
        </p:txBody>
      </p:sp>
    </p:spTree>
    <p:extLst>
      <p:ext uri="{BB962C8B-B14F-4D97-AF65-F5344CB8AC3E}">
        <p14:creationId xmlns:p14="http://schemas.microsoft.com/office/powerpoint/2010/main" val="1033016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5EA188-4574-7A48-9DDA-5129ED162E19}" type="slidenum">
              <a:rPr lang="en-US" smtClean="0"/>
              <a:t>9</a:t>
            </a:fld>
            <a:endParaRPr lang="en-US"/>
          </a:p>
        </p:txBody>
      </p:sp>
    </p:spTree>
    <p:extLst>
      <p:ext uri="{BB962C8B-B14F-4D97-AF65-F5344CB8AC3E}">
        <p14:creationId xmlns:p14="http://schemas.microsoft.com/office/powerpoint/2010/main" val="157026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Confounding occurs when a factor other than the interventions being compared is not distributed equally in the study groups being assessed and affects the outcome of interest. </a:t>
            </a:r>
          </a:p>
          <a:p>
            <a:endParaRPr lang="en-US" dirty="0"/>
          </a:p>
        </p:txBody>
      </p:sp>
      <p:sp>
        <p:nvSpPr>
          <p:cNvPr id="4" name="Slide Number Placeholder 3"/>
          <p:cNvSpPr>
            <a:spLocks noGrp="1"/>
          </p:cNvSpPr>
          <p:nvPr>
            <p:ph type="sldNum" sz="quarter" idx="10"/>
          </p:nvPr>
        </p:nvSpPr>
        <p:spPr/>
        <p:txBody>
          <a:bodyPr/>
          <a:lstStyle/>
          <a:p>
            <a:fld id="{A55EA188-4574-7A48-9DDA-5129ED162E19}" type="slidenum">
              <a:rPr lang="en-US" smtClean="0"/>
              <a:t>11</a:t>
            </a:fld>
            <a:endParaRPr lang="en-US"/>
          </a:p>
        </p:txBody>
      </p:sp>
    </p:spTree>
    <p:extLst>
      <p:ext uri="{BB962C8B-B14F-4D97-AF65-F5344CB8AC3E}">
        <p14:creationId xmlns:p14="http://schemas.microsoft.com/office/powerpoint/2010/main" val="81385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FE326A-81F2-4157-A9B6-FBD27648C06D}" type="datetimeFigureOut">
              <a:rPr lang="en-US" smtClean="0"/>
              <a:pPr/>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45B95-AB7F-4941-A7B8-0F47997008C9}"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UTA CNHI block logo trans.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200" y="228600"/>
            <a:ext cx="2223077" cy="121762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FE326A-81F2-4157-A9B6-FBD27648C06D}" type="datetimeFigureOut">
              <a:rPr lang="en-US" smtClean="0"/>
              <a:pPr/>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45B95-AB7F-4941-A7B8-0F47997008C9}" type="slidenum">
              <a:rPr lang="en-US" smtClean="0"/>
              <a:pPr/>
              <a:t>‹#›</a:t>
            </a:fld>
            <a:endParaRPr lang="en-US"/>
          </a:p>
        </p:txBody>
      </p:sp>
      <p:pic>
        <p:nvPicPr>
          <p:cNvPr id="7"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FE326A-81F2-4157-A9B6-FBD27648C06D}" type="datetimeFigureOut">
              <a:rPr lang="en-US" smtClean="0"/>
              <a:pPr/>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45B95-AB7F-4941-A7B8-0F47997008C9}"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FE326A-81F2-4157-A9B6-FBD27648C06D}" type="datetimeFigureOut">
              <a:rPr lang="en-US" smtClean="0"/>
              <a:pPr/>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45B95-AB7F-4941-A7B8-0F47997008C9}" type="slidenum">
              <a:rPr lang="en-US" smtClean="0"/>
              <a:pPr/>
              <a:t>‹#›</a:t>
            </a:fld>
            <a:endParaRPr lang="en-US"/>
          </a:p>
        </p:txBody>
      </p:sp>
      <p:pic>
        <p:nvPicPr>
          <p:cNvPr id="9"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FE326A-81F2-4157-A9B6-FBD27648C06D}" type="datetimeFigureOut">
              <a:rPr lang="en-US" smtClean="0"/>
              <a:pPr/>
              <a:t>5/2/18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C45B95-AB7F-4941-A7B8-0F47997008C9}" type="slidenum">
              <a:rPr lang="en-US" smtClean="0"/>
              <a:pPr/>
              <a:t>‹#›</a:t>
            </a:fld>
            <a:endParaRPr lang="en-US"/>
          </a:p>
        </p:txBody>
      </p:sp>
      <p:pic>
        <p:nvPicPr>
          <p:cNvPr id="11"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FE326A-81F2-4157-A9B6-FBD27648C06D}" type="datetimeFigureOut">
              <a:rPr lang="en-US" smtClean="0"/>
              <a:pPr/>
              <a:t>5/2/18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C45B95-AB7F-4941-A7B8-0F47997008C9}" type="slidenum">
              <a:rPr lang="en-US" smtClean="0"/>
              <a:pPr/>
              <a:t>‹#›</a:t>
            </a:fld>
            <a:endParaRPr lang="en-US"/>
          </a:p>
        </p:txBody>
      </p:sp>
      <p:pic>
        <p:nvPicPr>
          <p:cNvPr id="6"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AFE326A-81F2-4157-A9B6-FBD27648C06D}" type="datetimeFigureOut">
              <a:rPr lang="en-US" smtClean="0"/>
              <a:pPr/>
              <a:t>5/2/18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AC45B95-AB7F-4941-A7B8-0F47997008C9}" type="slidenum">
              <a:rPr lang="en-US" smtClean="0"/>
              <a:pPr/>
              <a:t>‹#›</a:t>
            </a:fld>
            <a:endParaRPr lang="en-US"/>
          </a:p>
        </p:txBody>
      </p:sp>
      <p:pic>
        <p:nvPicPr>
          <p:cNvPr id="10"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AFE326A-81F2-4157-A9B6-FBD27648C06D}" type="datetimeFigureOut">
              <a:rPr lang="en-US" smtClean="0"/>
              <a:pPr/>
              <a:t>5/2/18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AC45B95-AB7F-4941-A7B8-0F47997008C9}" type="slidenum">
              <a:rPr lang="en-US" smtClean="0"/>
              <a:pPr/>
              <a:t>‹#›</a:t>
            </a:fld>
            <a:endParaRPr lang="en-US"/>
          </a:p>
        </p:txBody>
      </p:sp>
      <p:pic>
        <p:nvPicPr>
          <p:cNvPr id="10"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FE326A-81F2-4157-A9B6-FBD27648C06D}" type="datetimeFigureOut">
              <a:rPr lang="en-US" smtClean="0"/>
              <a:pPr/>
              <a:t>5/2/18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45B95-AB7F-4941-A7B8-0F47997008C9}" type="slidenum">
              <a:rPr lang="en-US" smtClean="0"/>
              <a:pPr/>
              <a:t>‹#›</a:t>
            </a:fld>
            <a:endParaRPr lang="en-US"/>
          </a:p>
        </p:txBody>
      </p:sp>
      <p:pic>
        <p:nvPicPr>
          <p:cNvPr id="10"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FE326A-81F2-4157-A9B6-FBD27648C06D}" type="datetimeFigureOut">
              <a:rPr lang="en-US" smtClean="0"/>
              <a:pPr/>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45B95-AB7F-4941-A7B8-0F47997008C9}" type="slidenum">
              <a:rPr lang="en-US" smtClean="0"/>
              <a:pPr/>
              <a:t>‹#›</a:t>
            </a:fld>
            <a:endParaRPr lang="en-US"/>
          </a:p>
        </p:txBody>
      </p:sp>
      <p:pic>
        <p:nvPicPr>
          <p:cNvPr id="7"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FE326A-81F2-4157-A9B6-FBD27648C06D}" type="datetimeFigureOut">
              <a:rPr lang="en-US" smtClean="0"/>
              <a:pPr/>
              <a:t>5/2/18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45B95-AB7F-4941-A7B8-0F47997008C9}" type="slidenum">
              <a:rPr lang="en-US" smtClean="0"/>
              <a:pPr/>
              <a:t>‹#›</a:t>
            </a:fld>
            <a:endParaRPr lang="en-US"/>
          </a:p>
        </p:txBody>
      </p:sp>
      <p:pic>
        <p:nvPicPr>
          <p:cNvPr id="9" name="Picture 3" descr="https://www.uta.edu/ucomm/identity/pix/UTA_A-logo.jpg"/>
          <p:cNvPicPr>
            <a:picLocks noChangeAspect="1" noChangeArrowheads="1"/>
          </p:cNvPicPr>
          <p:nvPr userDrawn="1"/>
        </p:nvPicPr>
        <p:blipFill>
          <a:blip r:embed="rId2" cstate="print"/>
          <a:srcRect/>
          <a:stretch>
            <a:fillRect/>
          </a:stretch>
        </p:blipFill>
        <p:spPr bwMode="auto">
          <a:xfrm>
            <a:off x="7962900" y="5872162"/>
            <a:ext cx="952500" cy="842963"/>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3AFE326A-81F2-4157-A9B6-FBD27648C06D}" type="datetimeFigureOut">
              <a:rPr lang="en-US" smtClean="0"/>
              <a:pPr/>
              <a:t>5/2/18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AC45B95-AB7F-4941-A7B8-0F47997008C9}"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245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1600200"/>
            <a:ext cx="7772400" cy="152400"/>
          </a:xfrm>
          <a:prstGeom prst="rect">
            <a:avLst/>
          </a:pr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ctrTitle"/>
          </p:nvPr>
        </p:nvSpPr>
        <p:spPr>
          <a:xfrm>
            <a:off x="381000" y="2286000"/>
            <a:ext cx="8382000" cy="1600200"/>
          </a:xfrm>
        </p:spPr>
        <p:txBody>
          <a:bodyPr>
            <a:noAutofit/>
          </a:bodyPr>
          <a:lstStyle/>
          <a:p>
            <a:pPr algn="l"/>
            <a:r>
              <a:rPr lang="en-US" sz="3200" dirty="0" smtClean="0">
                <a:latin typeface="Arial"/>
                <a:cs typeface="Arial"/>
              </a:rPr>
              <a:t>Compliance with Post-Intervention Follow-up in the Depressive Peri and Post-Menopausal Client: </a:t>
            </a:r>
            <a:r>
              <a:rPr lang="en-US" sz="3200" i="1" dirty="0" smtClean="0">
                <a:latin typeface="Arial"/>
                <a:cs typeface="Arial"/>
              </a:rPr>
              <a:t>A QI Initiative.</a:t>
            </a:r>
            <a:endParaRPr lang="en-US" sz="2000" i="1" dirty="0">
              <a:latin typeface="Arial"/>
              <a:cs typeface="Arial"/>
            </a:endParaRPr>
          </a:p>
        </p:txBody>
      </p:sp>
      <p:sp>
        <p:nvSpPr>
          <p:cNvPr id="7" name="Subtitle 6"/>
          <p:cNvSpPr>
            <a:spLocks noGrp="1"/>
          </p:cNvSpPr>
          <p:nvPr>
            <p:ph type="subTitle" idx="1"/>
          </p:nvPr>
        </p:nvSpPr>
        <p:spPr>
          <a:xfrm>
            <a:off x="952500" y="5181600"/>
            <a:ext cx="7239000" cy="609600"/>
          </a:xfrm>
        </p:spPr>
        <p:txBody>
          <a:bodyPr>
            <a:normAutofit/>
          </a:bodyPr>
          <a:lstStyle/>
          <a:p>
            <a:pPr algn="ctr"/>
            <a:r>
              <a:rPr lang="en-US" dirty="0" smtClean="0">
                <a:solidFill>
                  <a:schemeClr val="bg2">
                    <a:lumMod val="10000"/>
                  </a:schemeClr>
                </a:solidFill>
                <a:latin typeface="Arial"/>
                <a:cs typeface="Arial"/>
              </a:rPr>
              <a:t>Terri DeNeui MSN, APRN-BC</a:t>
            </a:r>
            <a:endParaRPr lang="en-US" dirty="0">
              <a:solidFill>
                <a:schemeClr val="bg2">
                  <a:lumMod val="10000"/>
                </a:schemeClr>
              </a:solidFill>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81879"/>
            <a:ext cx="7543800" cy="932596"/>
          </a:xfrm>
        </p:spPr>
        <p:txBody>
          <a:bodyPr/>
          <a:lstStyle/>
          <a:p>
            <a:pPr algn="l"/>
            <a:r>
              <a:rPr lang="en-US" dirty="0" smtClean="0">
                <a:latin typeface="Arial"/>
                <a:cs typeface="Arial"/>
              </a:rPr>
              <a:t>Background</a:t>
            </a:r>
            <a:endParaRPr lang="en-US" dirty="0">
              <a:latin typeface="Arial"/>
              <a:cs typeface="Arial"/>
            </a:endParaRPr>
          </a:p>
        </p:txBody>
      </p:sp>
      <p:sp>
        <p:nvSpPr>
          <p:cNvPr id="7" name="Content Placeholder 6"/>
          <p:cNvSpPr>
            <a:spLocks noGrp="1"/>
          </p:cNvSpPr>
          <p:nvPr>
            <p:ph idx="1"/>
          </p:nvPr>
        </p:nvSpPr>
        <p:spPr>
          <a:xfrm>
            <a:off x="914400" y="1984744"/>
            <a:ext cx="7162800" cy="3890962"/>
          </a:xfrm>
        </p:spPr>
        <p:txBody>
          <a:bodyPr>
            <a:normAutofit fontScale="92500" lnSpcReduction="10000"/>
          </a:bodyPr>
          <a:lstStyle/>
          <a:p>
            <a:pPr>
              <a:buFont typeface="Courier New" charset="0"/>
              <a:buChar char="o"/>
            </a:pPr>
            <a:r>
              <a:rPr lang="en-US" sz="2200" dirty="0"/>
              <a:t>Depression in women has been shown to be a leading cause of health disability and decreased health related quality of life (HRQOL). </a:t>
            </a:r>
            <a:endParaRPr lang="en-US" sz="2200" dirty="0" smtClean="0"/>
          </a:p>
          <a:p>
            <a:pPr>
              <a:buFont typeface="Courier New" charset="0"/>
              <a:buChar char="o"/>
            </a:pPr>
            <a:r>
              <a:rPr lang="en-US" sz="2200" dirty="0" smtClean="0"/>
              <a:t>The </a:t>
            </a:r>
            <a:r>
              <a:rPr lang="en-US" sz="2200" dirty="0"/>
              <a:t>relationship between depressive symptoms and hormone decline in females has been greatly substantiated in the literature, and androgen therapy has been shown in several small studies to improve depressive symptoms, overall HRQOL and sense of well-being. </a:t>
            </a:r>
            <a:endParaRPr lang="en-US" sz="2200" dirty="0" smtClean="0"/>
          </a:p>
          <a:p>
            <a:pPr>
              <a:buFont typeface="Courier New" charset="0"/>
              <a:buChar char="o"/>
            </a:pPr>
            <a:r>
              <a:rPr lang="en-US" sz="2200" dirty="0" smtClean="0"/>
              <a:t>Quality </a:t>
            </a:r>
            <a:r>
              <a:rPr lang="en-US" sz="2200" dirty="0"/>
              <a:t>improvement (QI) initiatives related to screening, situational appropriate treatment and subsequent follow up for depression are lacking for the general population, and non-existent in women experiencing hormone decline and QI initiatives in these areas are needed.</a:t>
            </a:r>
          </a:p>
          <a:p>
            <a:pPr marL="0" indent="0">
              <a:buNone/>
            </a:pPr>
            <a:endParaRPr lang="en-US" sz="2400" dirty="0">
              <a:latin typeface="Arial"/>
              <a:cs typeface="Arial"/>
            </a:endParaRPr>
          </a:p>
          <a:p>
            <a:pPr marL="0" indent="0">
              <a:buNone/>
            </a:pPr>
            <a:endParaRPr lang="en-US" sz="2800" dirty="0" smtClean="0">
              <a:latin typeface="Arial"/>
              <a:cs typeface="Arial"/>
            </a:endParaRPr>
          </a:p>
          <a:p>
            <a:pPr marL="0" indent="0">
              <a:buNone/>
            </a:pPr>
            <a:endParaRPr lang="en-US" sz="2400" dirty="0" smtClean="0">
              <a:latin typeface="Arial"/>
              <a:cs typeface="Arial"/>
            </a:endParaRPr>
          </a:p>
          <a:p>
            <a:endParaRPr lang="en-US" sz="2800" dirty="0">
              <a:latin typeface="Arial"/>
              <a:cs typeface="Arial"/>
            </a:endParaRPr>
          </a:p>
          <a:p>
            <a:endParaRPr lang="en-US" sz="2800" dirty="0" smtClean="0">
              <a:latin typeface="Arial"/>
              <a:cs typeface="Arial"/>
            </a:endParaRPr>
          </a:p>
        </p:txBody>
      </p:sp>
      <p:pic>
        <p:nvPicPr>
          <p:cNvPr id="10" name="Picture 3" descr="https://www.uta.edu/ucomm/identity/pix/UTA_A-logo.jpg"/>
          <p:cNvPicPr>
            <a:picLocks noChangeAspect="1" noChangeArrowheads="1"/>
          </p:cNvPicPr>
          <p:nvPr/>
        </p:nvPicPr>
        <p:blipFill>
          <a:blip r:embed="rId3" cstate="print"/>
          <a:srcRect/>
          <a:stretch>
            <a:fillRect/>
          </a:stretch>
        </p:blipFill>
        <p:spPr bwMode="auto">
          <a:xfrm>
            <a:off x="7962900" y="5872162"/>
            <a:ext cx="952500" cy="842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dissolv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dissolv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81000"/>
            <a:ext cx="7543800" cy="1127761"/>
          </a:xfrm>
        </p:spPr>
        <p:txBody>
          <a:bodyPr/>
          <a:lstStyle/>
          <a:p>
            <a:pPr algn="l"/>
            <a:r>
              <a:rPr lang="en-US" dirty="0" smtClean="0">
                <a:latin typeface="Arial"/>
                <a:cs typeface="Arial"/>
              </a:rPr>
              <a:t>Project Objectives</a:t>
            </a:r>
            <a:endParaRPr lang="en-US" dirty="0">
              <a:latin typeface="Arial"/>
              <a:cs typeface="Arial"/>
            </a:endParaRPr>
          </a:p>
        </p:txBody>
      </p:sp>
      <p:sp>
        <p:nvSpPr>
          <p:cNvPr id="7" name="Content Placeholder 6"/>
          <p:cNvSpPr>
            <a:spLocks noGrp="1"/>
          </p:cNvSpPr>
          <p:nvPr>
            <p:ph idx="1"/>
          </p:nvPr>
        </p:nvSpPr>
        <p:spPr>
          <a:xfrm>
            <a:off x="457200" y="1981201"/>
            <a:ext cx="8229600" cy="3890962"/>
          </a:xfrm>
        </p:spPr>
        <p:txBody>
          <a:bodyPr>
            <a:normAutofit/>
          </a:bodyPr>
          <a:lstStyle/>
          <a:p>
            <a:pPr lvl="0"/>
            <a:endParaRPr lang="en-US" i="1" dirty="0" smtClean="0"/>
          </a:p>
          <a:p>
            <a:endParaRPr lang="en-US" dirty="0">
              <a:latin typeface="Arial"/>
              <a:cs typeface="Arial"/>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
        <p:nvSpPr>
          <p:cNvPr id="2" name="TextBox 1"/>
          <p:cNvSpPr txBox="1"/>
          <p:nvPr/>
        </p:nvSpPr>
        <p:spPr>
          <a:xfrm>
            <a:off x="1066799" y="1895357"/>
            <a:ext cx="6934201" cy="1846659"/>
          </a:xfrm>
          <a:prstGeom prst="rect">
            <a:avLst/>
          </a:prstGeom>
          <a:noFill/>
        </p:spPr>
        <p:txBody>
          <a:bodyPr wrap="square" rtlCol="0">
            <a:spAutoFit/>
          </a:bodyPr>
          <a:lstStyle/>
          <a:p>
            <a:r>
              <a:rPr lang="en-US" sz="2400" dirty="0"/>
              <a:t>This QI project will address the gap in the evidence regarding follow up after </a:t>
            </a:r>
            <a:r>
              <a:rPr lang="en-US" sz="2400" dirty="0" smtClean="0"/>
              <a:t>a sex hormone therapy </a:t>
            </a:r>
            <a:r>
              <a:rPr lang="en-US" sz="2400" dirty="0"/>
              <a:t>intervention focused on relief of depressive symptoms in the </a:t>
            </a:r>
            <a:r>
              <a:rPr lang="en-US" sz="2400" dirty="0" smtClean="0"/>
              <a:t>pre, peri </a:t>
            </a:r>
            <a:r>
              <a:rPr lang="en-US" sz="2400" dirty="0"/>
              <a:t>and post-menopausal female</a:t>
            </a:r>
            <a:r>
              <a:rPr lang="en-US" sz="2400" dirty="0" smtClean="0"/>
              <a:t>.</a:t>
            </a:r>
          </a:p>
          <a:p>
            <a:r>
              <a:rPr lang="en-US" dirty="0" smtClean="0"/>
              <a:t> </a:t>
            </a:r>
          </a:p>
        </p:txBody>
      </p:sp>
      <p:sp>
        <p:nvSpPr>
          <p:cNvPr id="8" name="TextBox 7"/>
          <p:cNvSpPr txBox="1"/>
          <p:nvPr/>
        </p:nvSpPr>
        <p:spPr>
          <a:xfrm>
            <a:off x="914399" y="3806638"/>
            <a:ext cx="7239000" cy="1938992"/>
          </a:xfrm>
          <a:prstGeom prst="rect">
            <a:avLst/>
          </a:prstGeom>
          <a:noFill/>
        </p:spPr>
        <p:txBody>
          <a:bodyPr wrap="square" rtlCol="0">
            <a:spAutoFit/>
          </a:bodyPr>
          <a:lstStyle/>
          <a:p>
            <a:pPr marL="342900" lvl="0" indent="-342900">
              <a:buFont typeface="+mj-lt"/>
              <a:buAutoNum type="arabicPeriod"/>
            </a:pPr>
            <a:r>
              <a:rPr lang="en-US" sz="2000" dirty="0"/>
              <a:t>Identify percentage of patients receiving an intervention who completed the </a:t>
            </a:r>
            <a:r>
              <a:rPr lang="en-US" sz="2000" dirty="0" smtClean="0"/>
              <a:t>pre-treatment </a:t>
            </a:r>
            <a:r>
              <a:rPr lang="en-US" sz="2000" dirty="0"/>
              <a:t>MRS </a:t>
            </a:r>
            <a:r>
              <a:rPr lang="en-US" sz="2000" dirty="0" smtClean="0"/>
              <a:t>tool.</a:t>
            </a:r>
          </a:p>
          <a:p>
            <a:pPr marL="342900" lvl="0" indent="-342900">
              <a:buFont typeface="+mj-lt"/>
              <a:buAutoNum type="arabicPeriod"/>
            </a:pPr>
            <a:r>
              <a:rPr lang="en-US" sz="2000" dirty="0" smtClean="0"/>
              <a:t>Identify </a:t>
            </a:r>
            <a:r>
              <a:rPr lang="en-US" sz="2000" dirty="0"/>
              <a:t>percentage of patients receiving an intervention who completed the </a:t>
            </a:r>
            <a:r>
              <a:rPr lang="en-US" sz="2000" dirty="0" smtClean="0"/>
              <a:t>post-treatment </a:t>
            </a:r>
            <a:r>
              <a:rPr lang="en-US" sz="2000" dirty="0"/>
              <a:t>MRS </a:t>
            </a:r>
            <a:r>
              <a:rPr lang="en-US" sz="2000" dirty="0" smtClean="0"/>
              <a:t>tool and follow up visit.</a:t>
            </a:r>
            <a:endParaRPr lang="en-US" sz="2000" dirty="0" smtClean="0"/>
          </a:p>
          <a:p>
            <a:pPr marL="342900" lvl="0" indent="-342900">
              <a:buFont typeface="+mj-lt"/>
              <a:buAutoNum type="arabicPeriod"/>
            </a:pPr>
            <a:r>
              <a:rPr lang="en-US" sz="2000" dirty="0" smtClean="0"/>
              <a:t>Identify </a:t>
            </a:r>
            <a:r>
              <a:rPr lang="en-US" sz="2000" dirty="0"/>
              <a:t>percentage of patients receiving an intervention who completed the post-treatment laboratory data.</a:t>
            </a:r>
          </a:p>
        </p:txBody>
      </p:sp>
    </p:spTree>
    <p:extLst>
      <p:ext uri="{BB962C8B-B14F-4D97-AF65-F5344CB8AC3E}">
        <p14:creationId xmlns:p14="http://schemas.microsoft.com/office/powerpoint/2010/main" val="6036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33400"/>
            <a:ext cx="7543800" cy="1051561"/>
          </a:xfrm>
        </p:spPr>
        <p:txBody>
          <a:bodyPr>
            <a:normAutofit/>
          </a:bodyPr>
          <a:lstStyle/>
          <a:p>
            <a:pPr algn="l"/>
            <a:r>
              <a:rPr lang="en-US" dirty="0" smtClean="0">
                <a:latin typeface="Arial"/>
                <a:cs typeface="Arial"/>
              </a:rPr>
              <a:t>Review of Literature</a:t>
            </a:r>
            <a:endParaRPr lang="en-US" sz="3600" dirty="0">
              <a:latin typeface="Arial"/>
              <a:cs typeface="Arial"/>
            </a:endParaRPr>
          </a:p>
        </p:txBody>
      </p:sp>
      <p:sp>
        <p:nvSpPr>
          <p:cNvPr id="7" name="Content Placeholder 6"/>
          <p:cNvSpPr>
            <a:spLocks noGrp="1"/>
          </p:cNvSpPr>
          <p:nvPr>
            <p:ph idx="1"/>
          </p:nvPr>
        </p:nvSpPr>
        <p:spPr>
          <a:xfrm>
            <a:off x="838199" y="1894523"/>
            <a:ext cx="7239001" cy="914400"/>
          </a:xfrm>
        </p:spPr>
        <p:txBody>
          <a:bodyPr>
            <a:normAutofit/>
          </a:bodyPr>
          <a:lstStyle/>
          <a:p>
            <a:pPr>
              <a:buFont typeface="Courier New" charset="0"/>
              <a:buChar char="o"/>
            </a:pPr>
            <a:r>
              <a:rPr lang="en-US" sz="1400" dirty="0" smtClean="0">
                <a:latin typeface="Arial"/>
                <a:cs typeface="Arial"/>
              </a:rPr>
              <a:t>Rates </a:t>
            </a:r>
            <a:r>
              <a:rPr lang="en-US" sz="1400" dirty="0">
                <a:latin typeface="Arial"/>
                <a:cs typeface="Arial"/>
              </a:rPr>
              <a:t>of major depression have been noted in up to 11% in pre-menopausal women, </a:t>
            </a:r>
            <a:r>
              <a:rPr lang="en-US" sz="1400" dirty="0" smtClean="0">
                <a:latin typeface="Arial"/>
                <a:cs typeface="Arial"/>
              </a:rPr>
              <a:t>9.1</a:t>
            </a:r>
            <a:r>
              <a:rPr lang="en-US" sz="1400" dirty="0">
                <a:latin typeface="Arial"/>
                <a:cs typeface="Arial"/>
              </a:rPr>
              <a:t>% in peri-menopausal women, </a:t>
            </a:r>
            <a:r>
              <a:rPr lang="en-US" sz="1400" dirty="0" smtClean="0">
                <a:latin typeface="Arial"/>
                <a:cs typeface="Arial"/>
              </a:rPr>
              <a:t>and 10</a:t>
            </a:r>
            <a:r>
              <a:rPr lang="en-US" sz="1400" dirty="0">
                <a:latin typeface="Arial"/>
                <a:cs typeface="Arial"/>
              </a:rPr>
              <a:t>% in post-menopausal </a:t>
            </a:r>
            <a:r>
              <a:rPr lang="en-US" sz="1400" dirty="0" smtClean="0">
                <a:latin typeface="Arial"/>
                <a:cs typeface="Arial"/>
              </a:rPr>
              <a:t>women.</a:t>
            </a:r>
          </a:p>
          <a:p>
            <a:pPr>
              <a:buFont typeface="Courier New" charset="0"/>
              <a:buChar char="o"/>
            </a:pPr>
            <a:r>
              <a:rPr lang="en-US" sz="1400" dirty="0">
                <a:latin typeface="Arial"/>
                <a:cs typeface="Arial"/>
              </a:rPr>
              <a:t>A</a:t>
            </a:r>
            <a:r>
              <a:rPr lang="en-US" sz="1400" dirty="0" smtClean="0">
                <a:latin typeface="Arial"/>
                <a:cs typeface="Arial"/>
              </a:rPr>
              <a:t>pproximately 10% of women report these symptoms to their healthcare provider.</a:t>
            </a:r>
          </a:p>
          <a:p>
            <a:pPr marL="0" indent="0">
              <a:buNone/>
            </a:pPr>
            <a:endParaRPr lang="en-US" sz="2000" dirty="0" smtClean="0">
              <a:latin typeface="Arial"/>
              <a:cs typeface="Arial"/>
            </a:endParaRPr>
          </a:p>
          <a:p>
            <a:pPr marL="0" indent="0">
              <a:buNone/>
            </a:pPr>
            <a:endParaRPr lang="en-US" sz="1100" dirty="0" smtClean="0">
              <a:latin typeface="Arial"/>
              <a:cs typeface="Arial"/>
            </a:endParaRPr>
          </a:p>
          <a:p>
            <a:endParaRPr lang="en-US" sz="2400" dirty="0" smtClean="0">
              <a:latin typeface="Arial"/>
              <a:cs typeface="Arial"/>
            </a:endParaRPr>
          </a:p>
          <a:p>
            <a:endParaRPr lang="en-US" dirty="0">
              <a:latin typeface="Arial"/>
              <a:cs typeface="Arial"/>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
        <p:nvSpPr>
          <p:cNvPr id="5" name="Content Placeholder 6"/>
          <p:cNvSpPr txBox="1">
            <a:spLocks/>
          </p:cNvSpPr>
          <p:nvPr/>
        </p:nvSpPr>
        <p:spPr>
          <a:xfrm>
            <a:off x="775291" y="2971800"/>
            <a:ext cx="7200900" cy="3036658"/>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500" b="1" i="1" dirty="0" smtClean="0">
                <a:latin typeface="Arial"/>
                <a:cs typeface="Arial"/>
              </a:rPr>
              <a:t>QI Depression and Follow up</a:t>
            </a:r>
          </a:p>
          <a:p>
            <a:r>
              <a:rPr lang="en-US" sz="1500" dirty="0" smtClean="0"/>
              <a:t>Literature review regarding compliance with follow-up after an intervention was minimal and varied. </a:t>
            </a:r>
          </a:p>
          <a:p>
            <a:pPr>
              <a:buFont typeface="Courier New" charset="0"/>
              <a:buChar char="o"/>
            </a:pPr>
            <a:r>
              <a:rPr lang="en-US" sz="1500" dirty="0" smtClean="0"/>
              <a:t>Routine screening for depression confers the most positive outcomes when combined with systematic processes and sufficient staff support for screening, treatment and follow up.</a:t>
            </a:r>
          </a:p>
          <a:p>
            <a:pPr>
              <a:buFont typeface="Courier New" charset="0"/>
              <a:buChar char="o"/>
            </a:pPr>
            <a:r>
              <a:rPr lang="en-US" sz="1500" dirty="0" smtClean="0"/>
              <a:t>Low adherence to treatment regimens and poor follow up can undermine the effectiveness of targeted depression interventions.  </a:t>
            </a:r>
          </a:p>
          <a:p>
            <a:pPr>
              <a:buFont typeface="Courier New" charset="0"/>
              <a:buChar char="o"/>
            </a:pPr>
            <a:r>
              <a:rPr lang="en-US" sz="1500" dirty="0"/>
              <a:t>Minimal data specific to addressing screening, follow up or quality improvement (QI) initiatives related to depression in women going through the menopause transition were found. </a:t>
            </a:r>
          </a:p>
          <a:p>
            <a:pPr>
              <a:buFont typeface="Courier New" charset="0"/>
              <a:buChar char="o"/>
            </a:pPr>
            <a:r>
              <a:rPr lang="en-US" sz="1500" dirty="0"/>
              <a:t>2 million women enter the MT </a:t>
            </a:r>
            <a:r>
              <a:rPr lang="en-US" sz="1500" dirty="0" smtClean="0"/>
              <a:t>annually. &amp; universal </a:t>
            </a:r>
            <a:r>
              <a:rPr lang="en-US" sz="1500" dirty="0"/>
              <a:t>screening for depression during the MT was recommended secondary to the encumbering effects of depression in this vulnerable group.</a:t>
            </a:r>
            <a:endParaRPr lang="en-US" sz="1500" dirty="0">
              <a:latin typeface="Arial"/>
              <a:cs typeface="Arial"/>
            </a:endParaRPr>
          </a:p>
          <a:p>
            <a:pPr>
              <a:buFont typeface="Courier New" charset="0"/>
              <a:buChar char="o"/>
            </a:pPr>
            <a:endParaRPr lang="en-US" sz="1500" dirty="0" smtClean="0">
              <a:latin typeface="Arial"/>
              <a:cs typeface="Arial"/>
            </a:endParaRPr>
          </a:p>
          <a:p>
            <a:pPr marL="0" indent="0">
              <a:buFont typeface="Calibri" panose="020F0502020204030204" pitchFamily="34" charset="0"/>
              <a:buNone/>
            </a:pPr>
            <a:endParaRPr lang="en-US" sz="2400" dirty="0" smtClean="0">
              <a:latin typeface="Arial"/>
              <a:cs typeface="Arial"/>
            </a:endParaRPr>
          </a:p>
          <a:p>
            <a:endParaRPr lang="en-US" sz="2400" dirty="0" smtClean="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339931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strips(downLeft)">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strips(downLeft)">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strips(downLeft)">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strips(downLeft)">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strips(downLeft)">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strips(downLeft)">
                                      <p:cBhvr>
                                        <p:cTn id="4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23556"/>
            <a:ext cx="7543800" cy="822961"/>
          </a:xfrm>
        </p:spPr>
        <p:txBody>
          <a:bodyPr/>
          <a:lstStyle/>
          <a:p>
            <a:r>
              <a:rPr lang="en-US" dirty="0" smtClean="0"/>
              <a:t>Iowa Model</a:t>
            </a:r>
            <a:endParaRPr lang="en-US" dirty="0"/>
          </a:p>
        </p:txBody>
      </p:sp>
      <p:graphicFrame>
        <p:nvGraphicFramePr>
          <p:cNvPr id="5" name="Diagram 4"/>
          <p:cNvGraphicFramePr/>
          <p:nvPr>
            <p:extLst>
              <p:ext uri="{D42A27DB-BD31-4B8C-83A1-F6EECF244321}">
                <p14:modId xmlns:p14="http://schemas.microsoft.com/office/powerpoint/2010/main" val="1544859727"/>
              </p:ext>
            </p:extLst>
          </p:nvPr>
        </p:nvGraphicFramePr>
        <p:xfrm>
          <a:off x="797877" y="1371917"/>
          <a:ext cx="7812723" cy="4800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121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22960" y="685800"/>
            <a:ext cx="7543800" cy="1051561"/>
          </a:xfrm>
        </p:spPr>
        <p:txBody>
          <a:bodyPr/>
          <a:lstStyle/>
          <a:p>
            <a:pPr algn="l"/>
            <a:r>
              <a:rPr lang="en-US" dirty="0" smtClean="0">
                <a:latin typeface="Arial"/>
                <a:cs typeface="Arial"/>
              </a:rPr>
              <a:t>Study Question</a:t>
            </a:r>
            <a:endParaRPr lang="en-US" dirty="0">
              <a:latin typeface="Arial"/>
              <a:cs typeface="Arial"/>
            </a:endParaRPr>
          </a:p>
        </p:txBody>
      </p:sp>
      <p:sp>
        <p:nvSpPr>
          <p:cNvPr id="7" name="Content Placeholder 6"/>
          <p:cNvSpPr>
            <a:spLocks noGrp="1"/>
          </p:cNvSpPr>
          <p:nvPr>
            <p:ph idx="1"/>
          </p:nvPr>
        </p:nvSpPr>
        <p:spPr>
          <a:xfrm>
            <a:off x="822960" y="2362200"/>
            <a:ext cx="7444740" cy="3124200"/>
          </a:xfrm>
        </p:spPr>
        <p:txBody>
          <a:bodyPr>
            <a:normAutofit/>
          </a:bodyPr>
          <a:lstStyle/>
          <a:p>
            <a:r>
              <a:rPr lang="en-US" sz="2800" dirty="0">
                <a:latin typeface="Arial" charset="0"/>
                <a:ea typeface="Arial" charset="0"/>
                <a:cs typeface="Arial" charset="0"/>
              </a:rPr>
              <a:t>In pre, peri-and postmenopausal women who self-report moderate to severe depressive symptoms and receive an intervention with sex hormone therapy, what percentage are compliant with post intervention laboratory </a:t>
            </a:r>
            <a:r>
              <a:rPr lang="en-US" sz="2800" dirty="0" smtClean="0">
                <a:latin typeface="Arial" charset="0"/>
                <a:ea typeface="Arial" charset="0"/>
                <a:cs typeface="Arial" charset="0"/>
              </a:rPr>
              <a:t>assessment, post intervention MRS tool </a:t>
            </a:r>
            <a:r>
              <a:rPr lang="en-US" sz="2800" dirty="0">
                <a:latin typeface="Arial" charset="0"/>
                <a:ea typeface="Arial" charset="0"/>
                <a:cs typeface="Arial" charset="0"/>
              </a:rPr>
              <a:t>and follow up visit?</a:t>
            </a:r>
            <a:endParaRPr lang="en-US" sz="2400" dirty="0">
              <a:latin typeface="Arial" charset="0"/>
              <a:ea typeface="Arial" charset="0"/>
              <a:cs typeface="Arial" charset="0"/>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Tree>
    <p:extLst>
      <p:ext uri="{BB962C8B-B14F-4D97-AF65-F5344CB8AC3E}">
        <p14:creationId xmlns:p14="http://schemas.microsoft.com/office/powerpoint/2010/main" val="339931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edg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a:r>
              <a:rPr lang="en-US" dirty="0" smtClean="0">
                <a:latin typeface="Arial"/>
                <a:cs typeface="Arial"/>
              </a:rPr>
              <a:t>Methods</a:t>
            </a:r>
            <a:endParaRPr lang="en-US" dirty="0">
              <a:latin typeface="Arial"/>
              <a:cs typeface="Arial"/>
            </a:endParaRPr>
          </a:p>
        </p:txBody>
      </p:sp>
      <p:sp>
        <p:nvSpPr>
          <p:cNvPr id="7" name="Content Placeholder 6"/>
          <p:cNvSpPr>
            <a:spLocks noGrp="1"/>
          </p:cNvSpPr>
          <p:nvPr>
            <p:ph idx="1"/>
          </p:nvPr>
        </p:nvSpPr>
        <p:spPr>
          <a:xfrm>
            <a:off x="822960" y="1905001"/>
            <a:ext cx="7543800" cy="2133599"/>
          </a:xfrm>
        </p:spPr>
        <p:txBody>
          <a:bodyPr>
            <a:normAutofit fontScale="70000" lnSpcReduction="20000"/>
          </a:bodyPr>
          <a:lstStyle/>
          <a:p>
            <a:r>
              <a:rPr lang="en-US" b="1" i="1" dirty="0" smtClean="0">
                <a:latin typeface="Arial" charset="0"/>
                <a:ea typeface="Arial" charset="0"/>
                <a:cs typeface="Arial" charset="0"/>
              </a:rPr>
              <a:t>Design:</a:t>
            </a:r>
            <a:r>
              <a:rPr lang="en-US" b="1" dirty="0" smtClean="0">
                <a:latin typeface="Arial" charset="0"/>
                <a:ea typeface="Arial" charset="0"/>
                <a:cs typeface="Arial" charset="0"/>
              </a:rPr>
              <a:t> </a:t>
            </a:r>
            <a:r>
              <a:rPr lang="en-US" dirty="0">
                <a:latin typeface="Arial" charset="0"/>
                <a:ea typeface="Arial" charset="0"/>
                <a:cs typeface="Arial" charset="0"/>
              </a:rPr>
              <a:t>D</a:t>
            </a:r>
            <a:r>
              <a:rPr lang="en-US" dirty="0" smtClean="0">
                <a:latin typeface="Arial" charset="0"/>
                <a:ea typeface="Arial" charset="0"/>
                <a:cs typeface="Arial" charset="0"/>
              </a:rPr>
              <a:t>ashboard </a:t>
            </a:r>
            <a:r>
              <a:rPr lang="en-US" dirty="0">
                <a:latin typeface="Arial" charset="0"/>
                <a:ea typeface="Arial" charset="0"/>
                <a:cs typeface="Arial" charset="0"/>
              </a:rPr>
              <a:t>created for data input and analysis from a retrospective chart </a:t>
            </a:r>
            <a:r>
              <a:rPr lang="en-US" dirty="0" smtClean="0">
                <a:latin typeface="Arial" charset="0"/>
                <a:ea typeface="Arial" charset="0"/>
                <a:cs typeface="Arial" charset="0"/>
              </a:rPr>
              <a:t>review. </a:t>
            </a:r>
          </a:p>
          <a:p>
            <a:r>
              <a:rPr lang="en-US" b="1" i="1" dirty="0" smtClean="0">
                <a:latin typeface="Arial" charset="0"/>
                <a:ea typeface="Arial" charset="0"/>
                <a:cs typeface="Arial" charset="0"/>
              </a:rPr>
              <a:t>Population:</a:t>
            </a:r>
            <a:r>
              <a:rPr lang="en-US" i="1" dirty="0" smtClean="0">
                <a:latin typeface="Arial" charset="0"/>
                <a:ea typeface="Arial" charset="0"/>
                <a:cs typeface="Arial" charset="0"/>
              </a:rPr>
              <a:t> </a:t>
            </a:r>
            <a:r>
              <a:rPr lang="en-US" dirty="0">
                <a:latin typeface="Arial" charset="0"/>
                <a:ea typeface="Arial" charset="0"/>
                <a:cs typeface="Arial" charset="0"/>
              </a:rPr>
              <a:t>Females across the reproductive spectrum with self-reported symptoms of sex hormone deficiency with corroborating lab tests who presented new to the practice setting for a hormone consultation and received an intervention.</a:t>
            </a:r>
          </a:p>
          <a:p>
            <a:r>
              <a:rPr lang="en-US" dirty="0">
                <a:latin typeface="Arial" charset="0"/>
                <a:ea typeface="Arial" charset="0"/>
                <a:cs typeface="Arial" charset="0"/>
              </a:rPr>
              <a:t>The sampling method was a non-probability convenience sample, of which patients who met the inclusion criteria were between the ages of 18-57, with a median age of 49 (</a:t>
            </a:r>
            <a:r>
              <a:rPr lang="en-US" i="1" dirty="0">
                <a:latin typeface="Arial" charset="0"/>
                <a:ea typeface="Arial" charset="0"/>
                <a:cs typeface="Arial" charset="0"/>
              </a:rPr>
              <a:t>n 484).</a:t>
            </a:r>
            <a:endParaRPr lang="en-US" dirty="0">
              <a:latin typeface="Arial" charset="0"/>
              <a:ea typeface="Arial" charset="0"/>
              <a:cs typeface="Arial" charset="0"/>
            </a:endParaRPr>
          </a:p>
          <a:p>
            <a:r>
              <a:rPr lang="en-US" b="1" i="1" dirty="0" smtClean="0">
                <a:latin typeface="Arial" charset="0"/>
                <a:ea typeface="Arial" charset="0"/>
                <a:cs typeface="Arial" charset="0"/>
              </a:rPr>
              <a:t>Setting:</a:t>
            </a:r>
            <a:r>
              <a:rPr lang="en-US" dirty="0" smtClean="0">
                <a:latin typeface="Arial" charset="0"/>
                <a:ea typeface="Arial" charset="0"/>
                <a:cs typeface="Arial" charset="0"/>
              </a:rPr>
              <a:t> </a:t>
            </a:r>
            <a:r>
              <a:rPr lang="en-US" dirty="0">
                <a:latin typeface="Arial" charset="0"/>
                <a:ea typeface="Arial" charset="0"/>
                <a:cs typeface="Arial" charset="0"/>
              </a:rPr>
              <a:t>Primary care, hormone/endocrine specialty </a:t>
            </a:r>
            <a:r>
              <a:rPr lang="en-US" dirty="0" smtClean="0">
                <a:latin typeface="Arial" charset="0"/>
                <a:ea typeface="Arial" charset="0"/>
                <a:cs typeface="Arial" charset="0"/>
              </a:rPr>
              <a:t>practice. </a:t>
            </a:r>
            <a:endParaRPr lang="en-US" dirty="0">
              <a:latin typeface="Arial" charset="0"/>
              <a:ea typeface="Arial" charset="0"/>
              <a:cs typeface="Arial" charset="0"/>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
        <p:nvSpPr>
          <p:cNvPr id="5" name="Content Placeholder 6"/>
          <p:cNvSpPr txBox="1">
            <a:spLocks/>
          </p:cNvSpPr>
          <p:nvPr/>
        </p:nvSpPr>
        <p:spPr>
          <a:xfrm>
            <a:off x="830048" y="3628083"/>
            <a:ext cx="7239001" cy="259080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400" b="1" i="1" dirty="0" smtClean="0">
                <a:latin typeface="Arial" charset="0"/>
                <a:ea typeface="Arial" charset="0"/>
                <a:cs typeface="Arial" charset="0"/>
              </a:rPr>
              <a:t>Measures:  </a:t>
            </a:r>
            <a:r>
              <a:rPr lang="en-US" sz="1400" dirty="0" smtClean="0">
                <a:latin typeface="Arial" charset="0"/>
                <a:ea typeface="Arial" charset="0"/>
                <a:cs typeface="Arial" charset="0"/>
              </a:rPr>
              <a:t>A retrospective chart review was conducted to obtain the data. Compliance in obtaining the post-therapy MRS to evaluate post therapy depression scores was a key initiative. </a:t>
            </a:r>
          </a:p>
          <a:p>
            <a:r>
              <a:rPr lang="en-US" sz="1400" dirty="0" smtClean="0">
                <a:latin typeface="Arial" charset="0"/>
                <a:ea typeface="Arial" charset="0"/>
                <a:cs typeface="Arial" charset="0"/>
              </a:rPr>
              <a:t>The MRS is an open access, reliable, validated tool that is widely used in 9 countries, available in 22 languages, and has been used in several research studies to evaluate the effectiveness of hormone therapy interventions </a:t>
            </a:r>
            <a:endParaRPr lang="en-US" sz="1600" b="1" dirty="0" smtClean="0">
              <a:latin typeface="Arial" charset="0"/>
              <a:ea typeface="Arial" charset="0"/>
              <a:cs typeface="Arial" charset="0"/>
            </a:endParaRPr>
          </a:p>
          <a:p>
            <a:r>
              <a:rPr lang="en-US" sz="1400" b="1" i="1" dirty="0" smtClean="0">
                <a:latin typeface="Arial" charset="0"/>
                <a:ea typeface="Arial" charset="0"/>
                <a:cs typeface="Arial" charset="0"/>
              </a:rPr>
              <a:t>Procedure: </a:t>
            </a:r>
            <a:r>
              <a:rPr lang="en-US" sz="1400" dirty="0" smtClean="0">
                <a:latin typeface="Arial" charset="0"/>
                <a:ea typeface="Arial" charset="0"/>
                <a:cs typeface="Arial" charset="0"/>
              </a:rPr>
              <a:t>Data was collected over eight months. The primary endpoints of data collection were to evaluate compliance with post intervention follow up labs, completion of post intervention MRS, and follow-up visit with practitioner for assessment and further intervention.</a:t>
            </a:r>
            <a:endParaRPr lang="en-US" sz="1600" b="1" dirty="0">
              <a:latin typeface="Arial" charset="0"/>
              <a:ea typeface="Arial" charset="0"/>
              <a:cs typeface="Arial" charset="0"/>
            </a:endParaRPr>
          </a:p>
        </p:txBody>
      </p:sp>
    </p:spTree>
    <p:extLst>
      <p:ext uri="{BB962C8B-B14F-4D97-AF65-F5344CB8AC3E}">
        <p14:creationId xmlns:p14="http://schemas.microsoft.com/office/powerpoint/2010/main" val="339931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 calcmode="lin" valueType="num">
                                      <p:cBhvr additive="base">
                                        <p:cTn id="3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 calcmode="lin" valueType="num">
                                      <p:cBhvr additive="base">
                                        <p:cTn id="4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5650" y="531494"/>
            <a:ext cx="7543800" cy="1051561"/>
          </a:xfrm>
        </p:spPr>
        <p:txBody>
          <a:bodyPr>
            <a:normAutofit fontScale="90000"/>
          </a:bodyPr>
          <a:lstStyle/>
          <a:p>
            <a:pPr algn="l"/>
            <a:r>
              <a:rPr lang="en-US" dirty="0" smtClean="0">
                <a:latin typeface="Arial"/>
                <a:cs typeface="Arial"/>
              </a:rPr>
              <a:t>Methods</a:t>
            </a:r>
            <a:br>
              <a:rPr lang="en-US" dirty="0" smtClean="0">
                <a:latin typeface="Arial"/>
                <a:cs typeface="Arial"/>
              </a:rPr>
            </a:br>
            <a:r>
              <a:rPr lang="en-US" sz="3200" i="1" dirty="0" smtClean="0">
                <a:latin typeface="Arial"/>
                <a:cs typeface="Arial"/>
              </a:rPr>
              <a:t>Clinic Process Flow-chart</a:t>
            </a:r>
            <a:endParaRPr lang="en-US" sz="3600" i="1" dirty="0">
              <a:latin typeface="Arial"/>
              <a:cs typeface="Arial"/>
            </a:endParaRPr>
          </a:p>
        </p:txBody>
      </p:sp>
      <p:pic>
        <p:nvPicPr>
          <p:cNvPr id="10" name="Picture 3" descr="https://www.uta.edu/ucomm/identity/pix/UTA_A-logo.jpg"/>
          <p:cNvPicPr>
            <a:picLocks noChangeAspect="1" noChangeArrowheads="1"/>
          </p:cNvPicPr>
          <p:nvPr/>
        </p:nvPicPr>
        <p:blipFill>
          <a:blip r:embed="rId3" cstate="print"/>
          <a:srcRect/>
          <a:stretch>
            <a:fillRect/>
          </a:stretch>
        </p:blipFill>
        <p:spPr bwMode="auto">
          <a:xfrm>
            <a:off x="7962900" y="5872162"/>
            <a:ext cx="952500" cy="842963"/>
          </a:xfrm>
          <a:prstGeom prst="rect">
            <a:avLst/>
          </a:prstGeom>
          <a:noFill/>
        </p:spPr>
      </p:pic>
      <p:graphicFrame>
        <p:nvGraphicFramePr>
          <p:cNvPr id="9" name="Diagram 8"/>
          <p:cNvGraphicFramePr/>
          <p:nvPr>
            <p:extLst>
              <p:ext uri="{D42A27DB-BD31-4B8C-83A1-F6EECF244321}">
                <p14:modId xmlns:p14="http://schemas.microsoft.com/office/powerpoint/2010/main" val="11165809"/>
              </p:ext>
            </p:extLst>
          </p:nvPr>
        </p:nvGraphicFramePr>
        <p:xfrm>
          <a:off x="838200" y="1600200"/>
          <a:ext cx="7772400"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triped Right Arrow 3"/>
          <p:cNvSpPr/>
          <p:nvPr/>
        </p:nvSpPr>
        <p:spPr>
          <a:xfrm>
            <a:off x="1295400" y="4800600"/>
            <a:ext cx="2660904" cy="558451"/>
          </a:xfrm>
          <a:prstGeom prst="strip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Compliance?</a:t>
            </a:r>
            <a:endParaRPr lang="en-US" dirty="0"/>
          </a:p>
        </p:txBody>
      </p:sp>
      <p:sp>
        <p:nvSpPr>
          <p:cNvPr id="5" name="Striped Right Arrow 4"/>
          <p:cNvSpPr/>
          <p:nvPr/>
        </p:nvSpPr>
        <p:spPr>
          <a:xfrm>
            <a:off x="5486400" y="5116735"/>
            <a:ext cx="978408" cy="484632"/>
          </a:xfrm>
          <a:prstGeom prst="strip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spTree>
    <p:extLst>
      <p:ext uri="{BB962C8B-B14F-4D97-AF65-F5344CB8AC3E}">
        <p14:creationId xmlns:p14="http://schemas.microsoft.com/office/powerpoint/2010/main" val="138013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60400" y="434338"/>
            <a:ext cx="7543800" cy="1051561"/>
          </a:xfrm>
        </p:spPr>
        <p:txBody>
          <a:bodyPr>
            <a:normAutofit/>
          </a:bodyPr>
          <a:lstStyle/>
          <a:p>
            <a:pPr algn="l"/>
            <a:r>
              <a:rPr lang="en-US" dirty="0" smtClean="0">
                <a:latin typeface="Arial"/>
                <a:cs typeface="Arial"/>
              </a:rPr>
              <a:t>Results</a:t>
            </a:r>
            <a:endParaRPr lang="en-US" sz="3600" dirty="0">
              <a:latin typeface="Arial"/>
              <a:cs typeface="Arial"/>
            </a:endParaRPr>
          </a:p>
        </p:txBody>
      </p:sp>
      <p:pic>
        <p:nvPicPr>
          <p:cNvPr id="10" name="Picture 3" descr="https://www.uta.edu/ucomm/identity/pix/UTA_A-logo.jpg"/>
          <p:cNvPicPr>
            <a:picLocks noChangeAspect="1" noChangeArrowheads="1"/>
          </p:cNvPicPr>
          <p:nvPr/>
        </p:nvPicPr>
        <p:blipFill>
          <a:blip r:embed="rId3" cstate="print"/>
          <a:srcRect/>
          <a:stretch>
            <a:fillRect/>
          </a:stretch>
        </p:blipFill>
        <p:spPr bwMode="auto">
          <a:xfrm>
            <a:off x="7962900" y="5872162"/>
            <a:ext cx="952500" cy="842963"/>
          </a:xfrm>
          <a:prstGeom prst="rect">
            <a:avLst/>
          </a:prstGeom>
          <a:noFill/>
        </p:spPr>
      </p:pic>
      <p:sp>
        <p:nvSpPr>
          <p:cNvPr id="2" name="Rectangle 1"/>
          <p:cNvSpPr/>
          <p:nvPr/>
        </p:nvSpPr>
        <p:spPr>
          <a:xfrm>
            <a:off x="761999" y="1981200"/>
            <a:ext cx="7200900" cy="2062103"/>
          </a:xfrm>
          <a:prstGeom prst="rect">
            <a:avLst/>
          </a:prstGeom>
        </p:spPr>
        <p:txBody>
          <a:bodyPr wrap="square">
            <a:spAutoFit/>
          </a:bodyPr>
          <a:lstStyle/>
          <a:p>
            <a:r>
              <a:rPr lang="en-US" sz="1600" b="1" i="1" dirty="0" smtClean="0">
                <a:latin typeface="Arial" charset="0"/>
                <a:ea typeface="Arial" charset="0"/>
                <a:cs typeface="Arial" charset="0"/>
              </a:rPr>
              <a:t>Follow up compliance:</a:t>
            </a:r>
          </a:p>
          <a:p>
            <a:pPr marL="285750" indent="-285750">
              <a:buFont typeface="Courier New" charset="0"/>
              <a:buChar char="o"/>
            </a:pPr>
            <a:r>
              <a:rPr lang="en-US" sz="1400" dirty="0" smtClean="0">
                <a:latin typeface="Arial" charset="0"/>
                <a:ea typeface="Arial" charset="0"/>
                <a:cs typeface="Arial" charset="0"/>
              </a:rPr>
              <a:t>Compliance </a:t>
            </a:r>
            <a:r>
              <a:rPr lang="en-US" sz="1400" dirty="0">
                <a:latin typeface="Arial" charset="0"/>
                <a:ea typeface="Arial" charset="0"/>
                <a:cs typeface="Arial" charset="0"/>
              </a:rPr>
              <a:t>with obtaining a pre-MRS survey was </a:t>
            </a:r>
            <a:r>
              <a:rPr lang="en-US" sz="1400" dirty="0" smtClean="0">
                <a:latin typeface="Arial" charset="0"/>
                <a:ea typeface="Arial" charset="0"/>
                <a:cs typeface="Arial" charset="0"/>
              </a:rPr>
              <a:t>clinically </a:t>
            </a:r>
            <a:r>
              <a:rPr lang="en-US" sz="1400" dirty="0">
                <a:latin typeface="Arial" charset="0"/>
                <a:ea typeface="Arial" charset="0"/>
                <a:cs typeface="Arial" charset="0"/>
              </a:rPr>
              <a:t>significant</a:t>
            </a:r>
            <a:r>
              <a:rPr lang="en-US" sz="1400" dirty="0" smtClean="0">
                <a:latin typeface="Arial" charset="0"/>
                <a:ea typeface="Arial" charset="0"/>
                <a:cs typeface="Arial" charset="0"/>
              </a:rPr>
              <a:t> </a:t>
            </a:r>
            <a:r>
              <a:rPr lang="en-US" sz="1400" dirty="0">
                <a:latin typeface="Arial" charset="0"/>
                <a:ea typeface="Arial" charset="0"/>
                <a:cs typeface="Arial" charset="0"/>
              </a:rPr>
              <a:t>at 97.5% </a:t>
            </a:r>
            <a:r>
              <a:rPr lang="en-US" sz="1400" dirty="0" smtClean="0">
                <a:latin typeface="Arial" charset="0"/>
                <a:ea typeface="Arial" charset="0"/>
                <a:cs typeface="Arial" charset="0"/>
              </a:rPr>
              <a:t>but </a:t>
            </a:r>
            <a:r>
              <a:rPr lang="en-US" sz="1400" dirty="0">
                <a:latin typeface="Arial" charset="0"/>
                <a:ea typeface="Arial" charset="0"/>
                <a:cs typeface="Arial" charset="0"/>
              </a:rPr>
              <a:t>not </a:t>
            </a:r>
            <a:r>
              <a:rPr lang="en-US" sz="1400" dirty="0" smtClean="0">
                <a:latin typeface="Arial" charset="0"/>
                <a:ea typeface="Arial" charset="0"/>
                <a:cs typeface="Arial" charset="0"/>
              </a:rPr>
              <a:t>statistically</a:t>
            </a:r>
            <a:r>
              <a:rPr lang="en-US" sz="1400" dirty="0">
                <a:latin typeface="Arial" charset="0"/>
                <a:ea typeface="Arial" charset="0"/>
                <a:cs typeface="Arial" charset="0"/>
              </a:rPr>
              <a:t> </a:t>
            </a:r>
            <a:r>
              <a:rPr lang="en-US" sz="1400" dirty="0" smtClean="0">
                <a:latin typeface="Arial" charset="0"/>
                <a:ea typeface="Arial" charset="0"/>
                <a:cs typeface="Arial" charset="0"/>
              </a:rPr>
              <a:t>significant due to sample size (p=0.203). </a:t>
            </a:r>
          </a:p>
          <a:p>
            <a:pPr marL="285750" indent="-285750">
              <a:buFont typeface="Courier New" charset="0"/>
              <a:buChar char="o"/>
            </a:pPr>
            <a:r>
              <a:rPr lang="en-US" sz="1400" dirty="0">
                <a:latin typeface="Arial" charset="0"/>
                <a:ea typeface="Arial" charset="0"/>
                <a:cs typeface="Arial" charset="0"/>
              </a:rPr>
              <a:t>Of the patients who received an intervention, </a:t>
            </a:r>
            <a:r>
              <a:rPr lang="en-US" sz="1400" b="1" dirty="0">
                <a:latin typeface="Arial" charset="0"/>
                <a:ea typeface="Arial" charset="0"/>
                <a:cs typeface="Arial" charset="0"/>
              </a:rPr>
              <a:t>86%</a:t>
            </a:r>
            <a:r>
              <a:rPr lang="en-US" sz="1400" dirty="0">
                <a:latin typeface="Arial" charset="0"/>
                <a:ea typeface="Arial" charset="0"/>
                <a:cs typeface="Arial" charset="0"/>
              </a:rPr>
              <a:t> returned for follow up labs (p=0.000)</a:t>
            </a:r>
            <a:r>
              <a:rPr lang="en-US" sz="1400" i="1" dirty="0">
                <a:latin typeface="Arial" charset="0"/>
                <a:ea typeface="Arial" charset="0"/>
                <a:cs typeface="Arial" charset="0"/>
              </a:rPr>
              <a:t>.</a:t>
            </a:r>
            <a:r>
              <a:rPr lang="en-US" sz="1400" dirty="0">
                <a:latin typeface="Arial" charset="0"/>
                <a:ea typeface="Arial" charset="0"/>
                <a:cs typeface="Arial" charset="0"/>
              </a:rPr>
              <a:t> </a:t>
            </a:r>
            <a:r>
              <a:rPr lang="en-US" sz="1400" dirty="0" smtClean="0">
                <a:latin typeface="Arial" charset="0"/>
                <a:ea typeface="Arial" charset="0"/>
                <a:cs typeface="Arial" charset="0"/>
              </a:rPr>
              <a:t>				</a:t>
            </a:r>
            <a:endParaRPr lang="en-US" sz="1400" dirty="0" smtClean="0">
              <a:latin typeface="Arial" charset="0"/>
              <a:ea typeface="Arial" charset="0"/>
              <a:cs typeface="Arial" charset="0"/>
            </a:endParaRPr>
          </a:p>
          <a:p>
            <a:pPr marL="285750" indent="-285750">
              <a:buFont typeface="Courier New" charset="0"/>
              <a:buChar char="o"/>
            </a:pPr>
            <a:r>
              <a:rPr lang="en-US" sz="1400" dirty="0">
                <a:latin typeface="Arial" charset="0"/>
                <a:ea typeface="Arial" charset="0"/>
                <a:cs typeface="Arial" charset="0"/>
              </a:rPr>
              <a:t>Of the patients who received an intervention, </a:t>
            </a:r>
            <a:r>
              <a:rPr lang="en-US" sz="1400" b="1" dirty="0">
                <a:latin typeface="Arial" charset="0"/>
                <a:ea typeface="Arial" charset="0"/>
                <a:cs typeface="Arial" charset="0"/>
              </a:rPr>
              <a:t>56%</a:t>
            </a:r>
            <a:r>
              <a:rPr lang="en-US" sz="1400" dirty="0">
                <a:latin typeface="Arial" charset="0"/>
                <a:ea typeface="Arial" charset="0"/>
                <a:cs typeface="Arial" charset="0"/>
              </a:rPr>
              <a:t> returned for a follow up visit with provider to review the labs and complete a post-intervention MRS survey (p=0.000</a:t>
            </a:r>
            <a:r>
              <a:rPr lang="en-US" sz="1400" dirty="0" smtClean="0">
                <a:latin typeface="Arial" charset="0"/>
                <a:ea typeface="Arial" charset="0"/>
                <a:cs typeface="Arial" charset="0"/>
              </a:rPr>
              <a:t>)</a:t>
            </a:r>
            <a:r>
              <a:rPr lang="en-US" sz="1400" i="1" dirty="0" smtClean="0">
                <a:latin typeface="Arial" charset="0"/>
                <a:ea typeface="Arial" charset="0"/>
                <a:cs typeface="Arial" charset="0"/>
              </a:rPr>
              <a:t>.</a:t>
            </a:r>
          </a:p>
          <a:p>
            <a:pPr marL="285750" indent="-285750">
              <a:buFont typeface="Courier New" charset="0"/>
              <a:buChar char="o"/>
            </a:pPr>
            <a:r>
              <a:rPr lang="en-US" sz="1400" dirty="0">
                <a:latin typeface="Arial" charset="0"/>
                <a:ea typeface="Arial" charset="0"/>
                <a:cs typeface="Arial" charset="0"/>
              </a:rPr>
              <a:t>Statistical analysis of all three variables, patients who received the intervention, completed the pre-and post MRS and the follow up lab work was 53% (p=0.000</a:t>
            </a:r>
            <a:r>
              <a:rPr lang="en-US" sz="1400" dirty="0" smtClean="0">
                <a:latin typeface="Arial" charset="0"/>
                <a:ea typeface="Arial" charset="0"/>
                <a:cs typeface="Arial" charset="0"/>
              </a:rPr>
              <a:t>)</a:t>
            </a:r>
            <a:r>
              <a:rPr lang="en-US" sz="1400" i="1" dirty="0" smtClean="0">
                <a:latin typeface="Arial" charset="0"/>
                <a:ea typeface="Arial" charset="0"/>
                <a:cs typeface="Arial" charset="0"/>
              </a:rPr>
              <a:t>.</a:t>
            </a:r>
            <a:endParaRPr lang="en-US" sz="1400" dirty="0">
              <a:latin typeface="Arial" charset="0"/>
              <a:ea typeface="Arial" charset="0"/>
              <a:cs typeface="Arial" charset="0"/>
            </a:endParaRPr>
          </a:p>
        </p:txBody>
      </p:sp>
      <p:sp>
        <p:nvSpPr>
          <p:cNvPr id="8" name="TextBox 7"/>
          <p:cNvSpPr txBox="1"/>
          <p:nvPr/>
        </p:nvSpPr>
        <p:spPr>
          <a:xfrm>
            <a:off x="761999" y="4114800"/>
            <a:ext cx="7200901" cy="1846659"/>
          </a:xfrm>
          <a:prstGeom prst="rect">
            <a:avLst/>
          </a:prstGeom>
          <a:noFill/>
        </p:spPr>
        <p:txBody>
          <a:bodyPr wrap="square" rtlCol="0">
            <a:spAutoFit/>
          </a:bodyPr>
          <a:lstStyle/>
          <a:p>
            <a:r>
              <a:rPr lang="en-US" sz="1600" b="1" i="1" dirty="0" smtClean="0">
                <a:latin typeface="Arial" charset="0"/>
                <a:ea typeface="Arial" charset="0"/>
                <a:cs typeface="Arial" charset="0"/>
              </a:rPr>
              <a:t>Comparison scores:</a:t>
            </a:r>
          </a:p>
          <a:p>
            <a:pPr marL="285750" indent="-285750">
              <a:buFont typeface="Courier New" charset="0"/>
              <a:buChar char="o"/>
            </a:pPr>
            <a:r>
              <a:rPr lang="en-US" sz="1400" dirty="0" smtClean="0">
                <a:latin typeface="Arial" charset="0"/>
                <a:ea typeface="Arial" charset="0"/>
                <a:cs typeface="Arial" charset="0"/>
              </a:rPr>
              <a:t>In </a:t>
            </a:r>
            <a:r>
              <a:rPr lang="en-US" sz="1400" dirty="0">
                <a:latin typeface="Arial" charset="0"/>
                <a:ea typeface="Arial" charset="0"/>
                <a:cs typeface="Arial" charset="0"/>
              </a:rPr>
              <a:t>patients who rated depression prior to the hormone therapy intervention as moderate to severe </a:t>
            </a:r>
            <a:r>
              <a:rPr lang="en-US" sz="1400" i="1" dirty="0">
                <a:latin typeface="Arial" charset="0"/>
                <a:ea typeface="Arial" charset="0"/>
                <a:cs typeface="Arial" charset="0"/>
              </a:rPr>
              <a:t>(n133)</a:t>
            </a:r>
            <a:r>
              <a:rPr lang="en-US" sz="1400" dirty="0">
                <a:latin typeface="Arial" charset="0"/>
                <a:ea typeface="Arial" charset="0"/>
                <a:cs typeface="Arial" charset="0"/>
              </a:rPr>
              <a:t>, 87% reported a decreased in depressive symptoms </a:t>
            </a:r>
            <a:r>
              <a:rPr lang="en-US" sz="1400" i="1" dirty="0">
                <a:latin typeface="Arial" charset="0"/>
                <a:ea typeface="Arial" charset="0"/>
                <a:cs typeface="Arial" charset="0"/>
              </a:rPr>
              <a:t>(n116)</a:t>
            </a:r>
            <a:r>
              <a:rPr lang="en-US" sz="1400" dirty="0">
                <a:latin typeface="Arial" charset="0"/>
                <a:ea typeface="Arial" charset="0"/>
                <a:cs typeface="Arial" charset="0"/>
              </a:rPr>
              <a:t>, 11% reported an equivocal rating of depressive symptoms </a:t>
            </a:r>
            <a:r>
              <a:rPr lang="en-US" sz="1400" i="1" dirty="0">
                <a:latin typeface="Arial" charset="0"/>
                <a:ea typeface="Arial" charset="0"/>
                <a:cs typeface="Arial" charset="0"/>
              </a:rPr>
              <a:t>(n14)</a:t>
            </a:r>
            <a:r>
              <a:rPr lang="en-US" sz="1400" dirty="0">
                <a:latin typeface="Arial" charset="0"/>
                <a:ea typeface="Arial" charset="0"/>
                <a:cs typeface="Arial" charset="0"/>
              </a:rPr>
              <a:t>, and 2% reported an increased rating of depressive symptoms </a:t>
            </a:r>
            <a:r>
              <a:rPr lang="en-US" sz="1400" i="1" dirty="0">
                <a:latin typeface="Arial" charset="0"/>
                <a:ea typeface="Arial" charset="0"/>
                <a:cs typeface="Arial" charset="0"/>
              </a:rPr>
              <a:t>(n3)</a:t>
            </a:r>
            <a:r>
              <a:rPr lang="en-US" sz="1400" dirty="0">
                <a:latin typeface="Arial" charset="0"/>
                <a:ea typeface="Arial" charset="0"/>
                <a:cs typeface="Arial" charset="0"/>
              </a:rPr>
              <a:t>. </a:t>
            </a:r>
            <a:endParaRPr lang="en-US" sz="1400" dirty="0" smtClean="0">
              <a:latin typeface="Arial" charset="0"/>
              <a:ea typeface="Arial" charset="0"/>
              <a:cs typeface="Arial" charset="0"/>
            </a:endParaRPr>
          </a:p>
          <a:p>
            <a:pPr marL="285750" indent="-285750">
              <a:buFont typeface="Courier New" charset="0"/>
              <a:buChar char="o"/>
            </a:pPr>
            <a:r>
              <a:rPr lang="en-US" sz="1400" dirty="0" smtClean="0">
                <a:latin typeface="Arial" charset="0"/>
                <a:ea typeface="Arial" charset="0"/>
                <a:cs typeface="Arial" charset="0"/>
              </a:rPr>
              <a:t>Analysis </a:t>
            </a:r>
            <a:r>
              <a:rPr lang="en-US" sz="1400" dirty="0">
                <a:latin typeface="Arial" charset="0"/>
                <a:ea typeface="Arial" charset="0"/>
                <a:cs typeface="Arial" charset="0"/>
              </a:rPr>
              <a:t>of the change in depression scores between pre-intervention MRS and post-intervention MRS showed a statistically significant </a:t>
            </a:r>
            <a:r>
              <a:rPr lang="en-US" sz="1400" dirty="0" smtClean="0">
                <a:latin typeface="Arial" charset="0"/>
                <a:ea typeface="Arial" charset="0"/>
                <a:cs typeface="Arial" charset="0"/>
              </a:rPr>
              <a:t>improvement </a:t>
            </a:r>
            <a:r>
              <a:rPr lang="en-US" sz="1400" dirty="0">
                <a:latin typeface="Arial" charset="0"/>
                <a:ea typeface="Arial" charset="0"/>
                <a:cs typeface="Arial" charset="0"/>
              </a:rPr>
              <a:t>in depressive symptoms post </a:t>
            </a:r>
            <a:r>
              <a:rPr lang="en-US" sz="1400" dirty="0" smtClean="0">
                <a:latin typeface="Arial" charset="0"/>
                <a:ea typeface="Arial" charset="0"/>
                <a:cs typeface="Arial" charset="0"/>
              </a:rPr>
              <a:t>intervention (p=0.000).</a:t>
            </a:r>
            <a:endParaRPr lang="en-US" sz="1400" dirty="0">
              <a:latin typeface="Arial" charset="0"/>
              <a:ea typeface="Arial" charset="0"/>
              <a:cs typeface="Arial" charset="0"/>
            </a:endParaRPr>
          </a:p>
        </p:txBody>
      </p:sp>
    </p:spTree>
    <p:extLst>
      <p:ext uri="{BB962C8B-B14F-4D97-AF65-F5344CB8AC3E}">
        <p14:creationId xmlns:p14="http://schemas.microsoft.com/office/powerpoint/2010/main" val="4238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53059"/>
            <a:ext cx="7543800" cy="1051561"/>
          </a:xfrm>
        </p:spPr>
        <p:txBody>
          <a:bodyPr/>
          <a:lstStyle/>
          <a:p>
            <a:pPr algn="l"/>
            <a:r>
              <a:rPr lang="en-US" dirty="0" smtClean="0">
                <a:latin typeface="Arial"/>
                <a:cs typeface="Arial"/>
              </a:rPr>
              <a:t>Discussion</a:t>
            </a:r>
            <a:endParaRPr lang="en-US" dirty="0">
              <a:latin typeface="Arial"/>
              <a:cs typeface="Arial"/>
            </a:endParaRPr>
          </a:p>
        </p:txBody>
      </p:sp>
      <p:sp>
        <p:nvSpPr>
          <p:cNvPr id="7" name="Content Placeholder 6"/>
          <p:cNvSpPr>
            <a:spLocks noGrp="1"/>
          </p:cNvSpPr>
          <p:nvPr>
            <p:ph idx="1"/>
          </p:nvPr>
        </p:nvSpPr>
        <p:spPr>
          <a:xfrm>
            <a:off x="685800" y="2057400"/>
            <a:ext cx="7620000" cy="3814762"/>
          </a:xfrm>
        </p:spPr>
        <p:txBody>
          <a:bodyPr>
            <a:normAutofit/>
          </a:bodyPr>
          <a:lstStyle/>
          <a:p>
            <a:pPr>
              <a:buFont typeface="Courier New" charset="0"/>
              <a:buChar char="o"/>
            </a:pPr>
            <a:r>
              <a:rPr lang="en-US" sz="1600" dirty="0">
                <a:latin typeface="Arial" charset="0"/>
                <a:ea typeface="Arial" charset="0"/>
                <a:cs typeface="Arial" charset="0"/>
              </a:rPr>
              <a:t>The dashboard as an intervention to evaluate compliance with follow up after hormone therapy in depressed patients, as well as staff compliance with initiating the utilization of a validated tool to assess outcomes, proved an effective tool to examine potential areas for process improvement. </a:t>
            </a:r>
            <a:endParaRPr lang="en-US" sz="1600" dirty="0" smtClean="0">
              <a:latin typeface="Arial" charset="0"/>
              <a:ea typeface="Arial" charset="0"/>
              <a:cs typeface="Arial" charset="0"/>
            </a:endParaRPr>
          </a:p>
          <a:p>
            <a:pPr>
              <a:buFont typeface="Courier New" charset="0"/>
              <a:buChar char="o"/>
            </a:pPr>
            <a:r>
              <a:rPr lang="en-US" sz="1600" dirty="0" smtClean="0">
                <a:latin typeface="Arial" charset="0"/>
                <a:ea typeface="Arial" charset="0"/>
                <a:cs typeface="Arial" charset="0"/>
              </a:rPr>
              <a:t>The </a:t>
            </a:r>
            <a:r>
              <a:rPr lang="en-US" sz="1600" dirty="0">
                <a:latin typeface="Arial" charset="0"/>
                <a:ea typeface="Arial" charset="0"/>
                <a:cs typeface="Arial" charset="0"/>
              </a:rPr>
              <a:t>dashboard revealed several areas of needed investigation for future analysis and QI interventions. </a:t>
            </a:r>
            <a:endParaRPr lang="en-US" sz="1600" dirty="0" smtClean="0">
              <a:latin typeface="Arial" charset="0"/>
              <a:ea typeface="Arial" charset="0"/>
              <a:cs typeface="Arial" charset="0"/>
            </a:endParaRPr>
          </a:p>
          <a:p>
            <a:pPr lvl="1">
              <a:buFont typeface="Courier New" charset="0"/>
              <a:buChar char="o"/>
            </a:pPr>
            <a:r>
              <a:rPr lang="en-US" sz="1400" i="1" dirty="0">
                <a:latin typeface="Arial" charset="0"/>
                <a:ea typeface="Arial" charset="0"/>
                <a:cs typeface="Arial" charset="0"/>
              </a:rPr>
              <a:t>F</a:t>
            </a:r>
            <a:r>
              <a:rPr lang="en-US" sz="1400" i="1" dirty="0" smtClean="0">
                <a:latin typeface="Arial" charset="0"/>
                <a:ea typeface="Arial" charset="0"/>
                <a:cs typeface="Arial" charset="0"/>
              </a:rPr>
              <a:t>ollow </a:t>
            </a:r>
            <a:r>
              <a:rPr lang="en-US" sz="1400" i="1" dirty="0">
                <a:latin typeface="Arial" charset="0"/>
                <a:ea typeface="Arial" charset="0"/>
                <a:cs typeface="Arial" charset="0"/>
              </a:rPr>
              <a:t>up compliance from lab draw (86%) to follow up visit to discuss lab results and complete a post-intervention assessment (56</a:t>
            </a:r>
            <a:r>
              <a:rPr lang="en-US" sz="1400" i="1" dirty="0" smtClean="0">
                <a:latin typeface="Arial" charset="0"/>
                <a:ea typeface="Arial" charset="0"/>
                <a:cs typeface="Arial" charset="0"/>
              </a:rPr>
              <a:t>%) drastically dropped. </a:t>
            </a:r>
          </a:p>
          <a:p>
            <a:pPr lvl="1">
              <a:buFont typeface="Courier New" charset="0"/>
              <a:buChar char="o"/>
            </a:pPr>
            <a:r>
              <a:rPr lang="en-US" sz="1400" i="1" dirty="0" smtClean="0">
                <a:latin typeface="Arial" charset="0"/>
                <a:ea typeface="Arial" charset="0"/>
                <a:cs typeface="Arial" charset="0"/>
              </a:rPr>
              <a:t>Overall compliance in all three areas of measure was 53%.</a:t>
            </a:r>
          </a:p>
          <a:p>
            <a:pPr>
              <a:buFont typeface="Courier New" charset="0"/>
              <a:buChar char="o"/>
            </a:pPr>
            <a:r>
              <a:rPr lang="en-US" sz="1600" dirty="0" smtClean="0">
                <a:latin typeface="Arial" charset="0"/>
                <a:ea typeface="Arial" charset="0"/>
                <a:cs typeface="Arial" charset="0"/>
              </a:rPr>
              <a:t>A major strength of the dashboard created for this study is the ability to utilize it for ongoing investigation of these and other areas of compliance within the clinics.</a:t>
            </a:r>
          </a:p>
          <a:p>
            <a:pPr>
              <a:buFont typeface="Courier New" charset="0"/>
              <a:buChar char="o"/>
            </a:pPr>
            <a:r>
              <a:rPr lang="en-US" sz="1600" dirty="0" smtClean="0">
                <a:latin typeface="Arial" charset="0"/>
                <a:ea typeface="Arial" charset="0"/>
                <a:cs typeface="Arial" charset="0"/>
              </a:rPr>
              <a:t>Utilizing the </a:t>
            </a:r>
            <a:r>
              <a:rPr lang="en-US" sz="1600" dirty="0">
                <a:latin typeface="Arial" charset="0"/>
                <a:ea typeface="Arial" charset="0"/>
                <a:cs typeface="Arial" charset="0"/>
              </a:rPr>
              <a:t>dashboard to investigate </a:t>
            </a:r>
            <a:r>
              <a:rPr lang="en-US" sz="1600" dirty="0" smtClean="0">
                <a:latin typeface="Arial" charset="0"/>
                <a:ea typeface="Arial" charset="0"/>
                <a:cs typeface="Arial" charset="0"/>
              </a:rPr>
              <a:t>and report changes in QOL related symptoms reported via </a:t>
            </a:r>
            <a:r>
              <a:rPr lang="en-US" sz="1600" dirty="0">
                <a:latin typeface="Arial" charset="0"/>
                <a:ea typeface="Arial" charset="0"/>
                <a:cs typeface="Arial" charset="0"/>
              </a:rPr>
              <a:t>the pre/post MRS scale </a:t>
            </a:r>
            <a:r>
              <a:rPr lang="en-US" sz="1600" dirty="0" smtClean="0">
                <a:latin typeface="Arial" charset="0"/>
                <a:ea typeface="Arial" charset="0"/>
                <a:cs typeface="Arial" charset="0"/>
              </a:rPr>
              <a:t>may </a:t>
            </a:r>
            <a:r>
              <a:rPr lang="en-US" sz="1600" dirty="0">
                <a:latin typeface="Arial" charset="0"/>
                <a:ea typeface="Arial" charset="0"/>
                <a:cs typeface="Arial" charset="0"/>
              </a:rPr>
              <a:t>have a major impact on HRQOL outcomes in the peri and post-menopausal </a:t>
            </a:r>
            <a:r>
              <a:rPr lang="en-US" sz="1600" dirty="0" smtClean="0">
                <a:latin typeface="Arial" charset="0"/>
                <a:ea typeface="Arial" charset="0"/>
                <a:cs typeface="Arial" charset="0"/>
              </a:rPr>
              <a:t>female.</a:t>
            </a:r>
            <a:endParaRPr lang="en-US" sz="1800" dirty="0">
              <a:latin typeface="Arial" charset="0"/>
              <a:ea typeface="Arial" charset="0"/>
              <a:cs typeface="Arial" charset="0"/>
            </a:endParaRPr>
          </a:p>
          <a:p>
            <a:endParaRPr lang="en-US" sz="1800" dirty="0">
              <a:latin typeface="Arial"/>
              <a:cs typeface="Arial"/>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Tree>
    <p:extLst>
      <p:ext uri="{BB962C8B-B14F-4D97-AF65-F5344CB8AC3E}">
        <p14:creationId xmlns:p14="http://schemas.microsoft.com/office/powerpoint/2010/main" val="259265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 calcmode="lin" valueType="num">
                                      <p:cBhvr additive="base">
                                        <p:cTn id="3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53059"/>
            <a:ext cx="7543800" cy="1051561"/>
          </a:xfrm>
        </p:spPr>
        <p:txBody>
          <a:bodyPr/>
          <a:lstStyle/>
          <a:p>
            <a:pPr algn="l"/>
            <a:r>
              <a:rPr lang="en-US" dirty="0" smtClean="0">
                <a:latin typeface="Arial"/>
                <a:cs typeface="Arial"/>
              </a:rPr>
              <a:t>Limitations</a:t>
            </a:r>
            <a:endParaRPr lang="en-US" dirty="0">
              <a:latin typeface="Arial"/>
              <a:cs typeface="Arial"/>
            </a:endParaRPr>
          </a:p>
        </p:txBody>
      </p:sp>
      <p:sp>
        <p:nvSpPr>
          <p:cNvPr id="7" name="Content Placeholder 6"/>
          <p:cNvSpPr>
            <a:spLocks noGrp="1"/>
          </p:cNvSpPr>
          <p:nvPr>
            <p:ph idx="1"/>
          </p:nvPr>
        </p:nvSpPr>
        <p:spPr>
          <a:xfrm>
            <a:off x="876300" y="2062162"/>
            <a:ext cx="7162800" cy="3810000"/>
          </a:xfrm>
        </p:spPr>
        <p:txBody>
          <a:bodyPr>
            <a:normAutofit/>
          </a:bodyPr>
          <a:lstStyle/>
          <a:p>
            <a:pPr marL="0" indent="0">
              <a:buNone/>
            </a:pPr>
            <a:r>
              <a:rPr lang="en-US" sz="1600" b="1" i="1" dirty="0" smtClean="0">
                <a:latin typeface="Arial" charset="0"/>
                <a:ea typeface="Arial" charset="0"/>
                <a:cs typeface="Arial" charset="0"/>
              </a:rPr>
              <a:t>Compliance: </a:t>
            </a:r>
          </a:p>
          <a:p>
            <a:pPr>
              <a:buFont typeface="Courier New" charset="0"/>
              <a:buChar char="o"/>
            </a:pPr>
            <a:r>
              <a:rPr lang="en-US" sz="1600" dirty="0" smtClean="0">
                <a:latin typeface="Arial" charset="0"/>
                <a:ea typeface="Arial" charset="0"/>
                <a:cs typeface="Arial" charset="0"/>
              </a:rPr>
              <a:t>Staff </a:t>
            </a:r>
            <a:r>
              <a:rPr lang="en-US" sz="1600" dirty="0">
                <a:latin typeface="Arial" charset="0"/>
                <a:ea typeface="Arial" charset="0"/>
                <a:cs typeface="Arial" charset="0"/>
              </a:rPr>
              <a:t>compliance with scheduling follow up appointments and appointment reminder pathways was not evaluated.</a:t>
            </a:r>
          </a:p>
          <a:p>
            <a:pPr>
              <a:buFont typeface="Courier New" charset="0"/>
              <a:buChar char="o"/>
            </a:pPr>
            <a:r>
              <a:rPr lang="en-US" sz="1600" dirty="0">
                <a:latin typeface="Arial" charset="0"/>
                <a:ea typeface="Arial" charset="0"/>
                <a:cs typeface="Arial" charset="0"/>
              </a:rPr>
              <a:t>The generalizability of this study to many practices treating hormone imbalances is lacking.</a:t>
            </a:r>
          </a:p>
          <a:p>
            <a:pPr>
              <a:buFont typeface="Courier New" charset="0"/>
              <a:buChar char="o"/>
            </a:pPr>
            <a:r>
              <a:rPr lang="en-US" sz="1600" dirty="0">
                <a:latin typeface="Arial" charset="0"/>
                <a:ea typeface="Arial" charset="0"/>
                <a:cs typeface="Arial" charset="0"/>
              </a:rPr>
              <a:t>The study only analyzed data over eight months, thereby neglecting to control for potential seasonal variations.</a:t>
            </a:r>
          </a:p>
          <a:p>
            <a:r>
              <a:rPr lang="en-US" sz="1600" b="1" i="1" dirty="0" smtClean="0">
                <a:latin typeface="Arial" charset="0"/>
                <a:ea typeface="Arial" charset="0"/>
                <a:cs typeface="Arial" charset="0"/>
              </a:rPr>
              <a:t>Comparison Scores:</a:t>
            </a:r>
          </a:p>
          <a:p>
            <a:pPr>
              <a:buFont typeface="Courier New" charset="0"/>
              <a:buChar char="o"/>
            </a:pPr>
            <a:r>
              <a:rPr lang="en-US" sz="1600" dirty="0" smtClean="0">
                <a:latin typeface="Arial" charset="0"/>
                <a:ea typeface="Arial" charset="0"/>
                <a:cs typeface="Arial" charset="0"/>
              </a:rPr>
              <a:t>Loss of patients to follow-up.</a:t>
            </a:r>
          </a:p>
          <a:p>
            <a:pPr>
              <a:buFont typeface="Courier New" charset="0"/>
              <a:buChar char="o"/>
            </a:pPr>
            <a:r>
              <a:rPr lang="en-US" sz="1600" dirty="0" smtClean="0">
                <a:latin typeface="Arial" charset="0"/>
                <a:ea typeface="Arial" charset="0"/>
                <a:cs typeface="Arial" charset="0"/>
              </a:rPr>
              <a:t>No controls or comparison groups.</a:t>
            </a:r>
          </a:p>
          <a:p>
            <a:pPr>
              <a:buFont typeface="Courier New" charset="0"/>
              <a:buChar char="o"/>
            </a:pPr>
            <a:r>
              <a:rPr lang="en-US" sz="1600" dirty="0" smtClean="0">
                <a:latin typeface="Arial" charset="0"/>
                <a:ea typeface="Arial" charset="0"/>
                <a:cs typeface="Arial" charset="0"/>
              </a:rPr>
              <a:t>Confounding Bias.</a:t>
            </a:r>
          </a:p>
          <a:p>
            <a:pPr>
              <a:buFont typeface="Courier New" charset="0"/>
              <a:buChar char="o"/>
            </a:pPr>
            <a:endParaRPr lang="en-US" sz="1800" dirty="0">
              <a:latin typeface="Arial"/>
              <a:cs typeface="Arial"/>
            </a:endParaRPr>
          </a:p>
        </p:txBody>
      </p:sp>
      <p:pic>
        <p:nvPicPr>
          <p:cNvPr id="10" name="Picture 3" descr="https://www.uta.edu/ucomm/identity/pix/UTA_A-logo.jpg"/>
          <p:cNvPicPr>
            <a:picLocks noChangeAspect="1" noChangeArrowheads="1"/>
          </p:cNvPicPr>
          <p:nvPr/>
        </p:nvPicPr>
        <p:blipFill>
          <a:blip r:embed="rId3" cstate="print"/>
          <a:srcRect/>
          <a:stretch>
            <a:fillRect/>
          </a:stretch>
        </p:blipFill>
        <p:spPr bwMode="auto">
          <a:xfrm>
            <a:off x="7962900" y="5872162"/>
            <a:ext cx="952500" cy="842963"/>
          </a:xfrm>
          <a:prstGeom prst="rect">
            <a:avLst/>
          </a:prstGeom>
          <a:noFill/>
        </p:spPr>
      </p:pic>
    </p:spTree>
    <p:extLst>
      <p:ext uri="{BB962C8B-B14F-4D97-AF65-F5344CB8AC3E}">
        <p14:creationId xmlns:p14="http://schemas.microsoft.com/office/powerpoint/2010/main" val="182188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53059"/>
            <a:ext cx="7543800" cy="1051561"/>
          </a:xfrm>
        </p:spPr>
        <p:txBody>
          <a:bodyPr/>
          <a:lstStyle/>
          <a:p>
            <a:pPr algn="l"/>
            <a:r>
              <a:rPr lang="en-US" dirty="0" smtClean="0">
                <a:latin typeface="Arial"/>
                <a:cs typeface="Arial"/>
              </a:rPr>
              <a:t>Implications for Practice</a:t>
            </a:r>
            <a:endParaRPr lang="en-US" dirty="0">
              <a:latin typeface="Arial"/>
              <a:cs typeface="Arial"/>
            </a:endParaRPr>
          </a:p>
        </p:txBody>
      </p:sp>
      <p:sp>
        <p:nvSpPr>
          <p:cNvPr id="7" name="Content Placeholder 6"/>
          <p:cNvSpPr>
            <a:spLocks noGrp="1"/>
          </p:cNvSpPr>
          <p:nvPr>
            <p:ph idx="1"/>
          </p:nvPr>
        </p:nvSpPr>
        <p:spPr>
          <a:xfrm>
            <a:off x="776177" y="2133600"/>
            <a:ext cx="7200900" cy="3429000"/>
          </a:xfrm>
        </p:spPr>
        <p:txBody>
          <a:bodyPr>
            <a:normAutofit/>
          </a:bodyPr>
          <a:lstStyle/>
          <a:p>
            <a:pPr>
              <a:buFont typeface="Courier New" charset="0"/>
              <a:buChar char="o"/>
            </a:pPr>
            <a:r>
              <a:rPr lang="en-US" sz="1800" dirty="0" smtClean="0">
                <a:latin typeface="Arial" charset="0"/>
                <a:ea typeface="Arial" charset="0"/>
                <a:cs typeface="Arial" charset="0"/>
              </a:rPr>
              <a:t>Utilizing the pre/post MRS results and investigating follow up in patients with no change in depressive symptoms can have major future implications for improving quality of care in this population. </a:t>
            </a:r>
          </a:p>
          <a:p>
            <a:pPr>
              <a:buFont typeface="Courier New" charset="0"/>
              <a:buChar char="o"/>
            </a:pPr>
            <a:r>
              <a:rPr lang="en-US" sz="1800" i="1" dirty="0" smtClean="0">
                <a:latin typeface="Arial" charset="0"/>
                <a:ea typeface="Arial" charset="0"/>
                <a:cs typeface="Arial" charset="0"/>
              </a:rPr>
              <a:t>Practice process changes to consider to improve follow up compliance:</a:t>
            </a:r>
          </a:p>
          <a:p>
            <a:pPr marL="800067" lvl="1" indent="-342900">
              <a:buFont typeface="Courier New" charset="0"/>
              <a:buChar char="o"/>
            </a:pPr>
            <a:r>
              <a:rPr lang="en-US" dirty="0" smtClean="0">
                <a:latin typeface="Arial" charset="0"/>
                <a:ea typeface="Arial" charset="0"/>
                <a:cs typeface="Arial" charset="0"/>
              </a:rPr>
              <a:t>Ensure post-intervention appointments are scheduled at time of initial therapy appointment.</a:t>
            </a:r>
          </a:p>
          <a:p>
            <a:pPr marL="800067" lvl="1" indent="-342900">
              <a:buFont typeface="Courier New" charset="0"/>
              <a:buChar char="o"/>
            </a:pPr>
            <a:r>
              <a:rPr lang="en-US" dirty="0" smtClean="0">
                <a:latin typeface="Arial" charset="0"/>
                <a:ea typeface="Arial" charset="0"/>
                <a:cs typeface="Arial" charset="0"/>
              </a:rPr>
              <a:t>Appointment </a:t>
            </a:r>
            <a:r>
              <a:rPr lang="en-US" dirty="0">
                <a:latin typeface="Arial" charset="0"/>
                <a:ea typeface="Arial" charset="0"/>
                <a:cs typeface="Arial" charset="0"/>
              </a:rPr>
              <a:t>is confirmed during the three-week follow up call. </a:t>
            </a:r>
          </a:p>
          <a:p>
            <a:pPr marL="800067" lvl="1" indent="-342900">
              <a:buFont typeface="Courier New" charset="0"/>
              <a:buChar char="o"/>
            </a:pPr>
            <a:r>
              <a:rPr lang="en-US" dirty="0">
                <a:latin typeface="Arial" charset="0"/>
                <a:ea typeface="Arial" charset="0"/>
                <a:cs typeface="Arial" charset="0"/>
              </a:rPr>
              <a:t>Ensure treatment pathways are active with follow up appointment reminders</a:t>
            </a:r>
            <a:r>
              <a:rPr lang="en-US" dirty="0" smtClean="0">
                <a:latin typeface="Arial" charset="0"/>
                <a:ea typeface="Arial" charset="0"/>
                <a:cs typeface="Arial" charset="0"/>
              </a:rPr>
              <a:t>.</a:t>
            </a:r>
            <a:endParaRPr lang="en-US" dirty="0">
              <a:latin typeface="Arial" charset="0"/>
              <a:ea typeface="Arial" charset="0"/>
              <a:cs typeface="Arial" charset="0"/>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Tree>
    <p:extLst>
      <p:ext uri="{BB962C8B-B14F-4D97-AF65-F5344CB8AC3E}">
        <p14:creationId xmlns:p14="http://schemas.microsoft.com/office/powerpoint/2010/main" val="167824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53059"/>
            <a:ext cx="7543800" cy="1051561"/>
          </a:xfrm>
        </p:spPr>
        <p:txBody>
          <a:bodyPr/>
          <a:lstStyle/>
          <a:p>
            <a:pPr algn="l"/>
            <a:r>
              <a:rPr lang="en-US" dirty="0" smtClean="0">
                <a:latin typeface="Arial"/>
                <a:cs typeface="Arial"/>
              </a:rPr>
              <a:t>Conclusions</a:t>
            </a:r>
            <a:endParaRPr lang="en-US" dirty="0">
              <a:latin typeface="Arial"/>
              <a:cs typeface="Arial"/>
            </a:endParaRPr>
          </a:p>
        </p:txBody>
      </p:sp>
      <p:sp>
        <p:nvSpPr>
          <p:cNvPr id="7" name="Content Placeholder 6"/>
          <p:cNvSpPr>
            <a:spLocks noGrp="1"/>
          </p:cNvSpPr>
          <p:nvPr>
            <p:ph idx="1"/>
          </p:nvPr>
        </p:nvSpPr>
        <p:spPr>
          <a:xfrm>
            <a:off x="914400" y="2133600"/>
            <a:ext cx="7048500" cy="3581400"/>
          </a:xfrm>
        </p:spPr>
        <p:txBody>
          <a:bodyPr>
            <a:normAutofit/>
          </a:bodyPr>
          <a:lstStyle/>
          <a:p>
            <a:pPr marL="342900" indent="-342900">
              <a:buFont typeface="Courier New" charset="0"/>
              <a:buChar char="o"/>
            </a:pPr>
            <a:r>
              <a:rPr lang="en-US" sz="1600" dirty="0">
                <a:latin typeface="Arial" charset="0"/>
                <a:ea typeface="Arial" charset="0"/>
                <a:cs typeface="Arial" charset="0"/>
              </a:rPr>
              <a:t>The results of the QI project revealed needed areas for improvement with follow-up compliance after an intervention. Implementing dashboards for investigating clinic processes regarding follow up may have a positive impact on compliance after an intervention with subsequent improvements in clinical outcomes and HRQOL. </a:t>
            </a:r>
          </a:p>
          <a:p>
            <a:pPr marL="342900" indent="-342900">
              <a:buFont typeface="Courier New" charset="0"/>
              <a:buChar char="o"/>
            </a:pPr>
            <a:r>
              <a:rPr lang="en-US" sz="1600" dirty="0">
                <a:latin typeface="Arial" charset="0"/>
                <a:ea typeface="Arial" charset="0"/>
                <a:cs typeface="Arial" charset="0"/>
              </a:rPr>
              <a:t>It is imperative primary healthcare providers expand their horizons in the areas of not only screening for and investigating treatment alternatives to hormone related depression, but also to explore compliance with follow up measures to improve outcomes in this vulnerable population. </a:t>
            </a:r>
            <a:endParaRPr lang="en-US" sz="1600" dirty="0" smtClean="0">
              <a:latin typeface="Arial" charset="0"/>
              <a:ea typeface="Arial" charset="0"/>
              <a:cs typeface="Arial" charset="0"/>
            </a:endParaRPr>
          </a:p>
          <a:p>
            <a:pPr marL="342900" indent="-342900">
              <a:buFont typeface="Courier New" charset="0"/>
              <a:buChar char="o"/>
            </a:pPr>
            <a:r>
              <a:rPr lang="en-US" sz="1600" dirty="0">
                <a:latin typeface="Arial" charset="0"/>
                <a:ea typeface="Arial" charset="0"/>
                <a:cs typeface="Arial" charset="0"/>
              </a:rPr>
              <a:t>Addressing sex hormone deficiency in women as well as the safety and efficacy of various hormone therapies as treatment alternatives for depression in this group needs further exploration and study</a:t>
            </a:r>
            <a:r>
              <a:rPr lang="en-US" sz="1600" dirty="0" smtClean="0">
                <a:latin typeface="Arial" charset="0"/>
                <a:ea typeface="Arial" charset="0"/>
                <a:cs typeface="Arial" charset="0"/>
              </a:rPr>
              <a:t>.</a:t>
            </a:r>
            <a:endParaRPr lang="en-US" sz="1600" dirty="0">
              <a:latin typeface="Arial" charset="0"/>
              <a:ea typeface="Arial" charset="0"/>
              <a:cs typeface="Arial" charset="0"/>
            </a:endParaRPr>
          </a:p>
        </p:txBody>
      </p:sp>
      <p:pic>
        <p:nvPicPr>
          <p:cNvPr id="10" name="Picture 3" descr="https://www.uta.edu/ucomm/identity/pix/UTA_A-logo.jpg"/>
          <p:cNvPicPr>
            <a:picLocks noChangeAspect="1" noChangeArrowheads="1"/>
          </p:cNvPicPr>
          <p:nvPr/>
        </p:nvPicPr>
        <p:blipFill>
          <a:blip r:embed="rId2" cstate="print"/>
          <a:srcRect/>
          <a:stretch>
            <a:fillRect/>
          </a:stretch>
        </p:blipFill>
        <p:spPr bwMode="auto">
          <a:xfrm>
            <a:off x="7962900" y="5872162"/>
            <a:ext cx="952500" cy="842963"/>
          </a:xfrm>
          <a:prstGeom prst="rect">
            <a:avLst/>
          </a:prstGeom>
          <a:noFill/>
        </p:spPr>
      </p:pic>
    </p:spTree>
    <p:extLst>
      <p:ext uri="{BB962C8B-B14F-4D97-AF65-F5344CB8AC3E}">
        <p14:creationId xmlns:p14="http://schemas.microsoft.com/office/powerpoint/2010/main" val="150512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845734"/>
            <a:ext cx="7909561" cy="4250266"/>
          </a:xfrm>
        </p:spPr>
        <p:txBody>
          <a:bodyPr>
            <a:normAutofit fontScale="40000" lnSpcReduction="20000"/>
          </a:bodyPr>
          <a:lstStyle/>
          <a:p>
            <a:pPr>
              <a:buFont typeface="Arial" charset="0"/>
              <a:buChar char="•"/>
            </a:pPr>
            <a:r>
              <a:rPr lang="en-US" dirty="0"/>
              <a:t>Bray, P., Cummings, D. M., Wolf, M., Massing, M. W., &amp; Reaves, J. (2009). After the </a:t>
            </a:r>
            <a:r>
              <a:rPr lang="en-US" dirty="0" smtClean="0"/>
              <a:t>collaborative </a:t>
            </a:r>
            <a:r>
              <a:rPr lang="en-US" dirty="0"/>
              <a:t>is over: what sustains quality improvement initiatives in primary </a:t>
            </a:r>
            <a:r>
              <a:rPr lang="en-US" dirty="0" smtClean="0"/>
              <a:t>care </a:t>
            </a:r>
            <a:r>
              <a:rPr lang="en-US" dirty="0"/>
              <a:t>practices? </a:t>
            </a:r>
            <a:r>
              <a:rPr lang="en-US" i="1" dirty="0"/>
              <a:t>Joint Commission journal on quality and patient safety</a:t>
            </a:r>
            <a:r>
              <a:rPr lang="en-US" dirty="0"/>
              <a:t>, </a:t>
            </a:r>
            <a:r>
              <a:rPr lang="en-US" i="1" dirty="0"/>
              <a:t>35</a:t>
            </a:r>
            <a:r>
              <a:rPr lang="en-US" dirty="0"/>
              <a:t>(10), </a:t>
            </a:r>
            <a:r>
              <a:rPr lang="en-US" dirty="0" smtClean="0"/>
              <a:t>502-508</a:t>
            </a:r>
            <a:r>
              <a:rPr lang="en-US" dirty="0"/>
              <a:t>.</a:t>
            </a:r>
          </a:p>
          <a:p>
            <a:pPr>
              <a:buFont typeface="Arial" charset="0"/>
              <a:buChar char="•"/>
            </a:pPr>
            <a:r>
              <a:rPr lang="en-US" dirty="0" err="1" smtClean="0"/>
              <a:t>Bromberger</a:t>
            </a:r>
            <a:r>
              <a:rPr lang="en-US" dirty="0"/>
              <a:t>, J. T., </a:t>
            </a:r>
            <a:r>
              <a:rPr lang="en-US" dirty="0" err="1"/>
              <a:t>Kravitz</a:t>
            </a:r>
            <a:r>
              <a:rPr lang="en-US" dirty="0"/>
              <a:t>, H. M., </a:t>
            </a:r>
            <a:r>
              <a:rPr lang="en-US" dirty="0" err="1"/>
              <a:t>Youk</a:t>
            </a:r>
            <a:r>
              <a:rPr lang="en-US" dirty="0"/>
              <a:t>, A., Schott, L. L., &amp; </a:t>
            </a:r>
            <a:r>
              <a:rPr lang="en-US" dirty="0" err="1"/>
              <a:t>Joffe</a:t>
            </a:r>
            <a:r>
              <a:rPr lang="en-US" dirty="0"/>
              <a:t>, H. (2016). Patterns of </a:t>
            </a:r>
            <a:r>
              <a:rPr lang="en-US" dirty="0" smtClean="0"/>
              <a:t>depressive </a:t>
            </a:r>
            <a:r>
              <a:rPr lang="en-US" dirty="0"/>
              <a:t>disorders across 13 years and their determinants among midlife </a:t>
            </a:r>
            <a:r>
              <a:rPr lang="en-US" dirty="0" smtClean="0"/>
              <a:t>women</a:t>
            </a:r>
            <a:r>
              <a:rPr lang="en-US" dirty="0"/>
              <a:t>: SWAN mental health study. </a:t>
            </a:r>
            <a:r>
              <a:rPr lang="en-US" i="1" dirty="0"/>
              <a:t>Journal of affective disorders</a:t>
            </a:r>
            <a:r>
              <a:rPr lang="en-US" dirty="0"/>
              <a:t>, </a:t>
            </a:r>
            <a:r>
              <a:rPr lang="en-US" i="1" dirty="0"/>
              <a:t>206</a:t>
            </a:r>
            <a:r>
              <a:rPr lang="en-US" dirty="0"/>
              <a:t>, 31-40.</a:t>
            </a:r>
          </a:p>
          <a:p>
            <a:pPr>
              <a:buFont typeface="Arial" charset="0"/>
              <a:buChar char="•"/>
            </a:pPr>
            <a:r>
              <a:rPr lang="en-US" dirty="0" smtClean="0"/>
              <a:t>Freeman</a:t>
            </a:r>
            <a:r>
              <a:rPr lang="en-US" dirty="0"/>
              <a:t>, E. W., </a:t>
            </a:r>
            <a:r>
              <a:rPr lang="en-US" dirty="0" err="1"/>
              <a:t>Sammel</a:t>
            </a:r>
            <a:r>
              <a:rPr lang="en-US" dirty="0"/>
              <a:t>, M. D., Liu, L., </a:t>
            </a:r>
            <a:r>
              <a:rPr lang="en-US" dirty="0" err="1"/>
              <a:t>Gracia</a:t>
            </a:r>
            <a:r>
              <a:rPr lang="en-US" dirty="0"/>
              <a:t>, C. R., Nelson, D. B., &amp; Hollander, L. </a:t>
            </a:r>
            <a:r>
              <a:rPr lang="en-US" dirty="0" smtClean="0"/>
              <a:t>(</a:t>
            </a:r>
            <a:r>
              <a:rPr lang="en-US" dirty="0"/>
              <a:t>2004). Hormones and menopausal status as predictors of depression in women in </a:t>
            </a:r>
            <a:r>
              <a:rPr lang="en-US" dirty="0" smtClean="0"/>
              <a:t>transition </a:t>
            </a:r>
            <a:r>
              <a:rPr lang="en-US" dirty="0"/>
              <a:t>to menopause. </a:t>
            </a:r>
            <a:r>
              <a:rPr lang="en-US" i="1" dirty="0"/>
              <a:t>Archives of General Psychiatry, 61</a:t>
            </a:r>
            <a:r>
              <a:rPr lang="en-US" dirty="0"/>
              <a:t>(1), 62-70. </a:t>
            </a:r>
            <a:endParaRPr lang="en-US" dirty="0" smtClean="0"/>
          </a:p>
          <a:p>
            <a:pPr>
              <a:buFont typeface="Arial" charset="0"/>
              <a:buChar char="•"/>
            </a:pPr>
            <a:r>
              <a:rPr lang="en-US" dirty="0" smtClean="0"/>
              <a:t>Gerber</a:t>
            </a:r>
            <a:r>
              <a:rPr lang="en-US" dirty="0"/>
              <a:t>, M. R., Cabral, H. J., </a:t>
            </a:r>
            <a:r>
              <a:rPr lang="en-US" dirty="0" err="1"/>
              <a:t>Suglia</a:t>
            </a:r>
            <a:r>
              <a:rPr lang="en-US" dirty="0"/>
              <a:t>, S. F., Joseph, R. C., &amp; Fried, L. E. (2008). Patient </a:t>
            </a:r>
            <a:r>
              <a:rPr lang="en-US" dirty="0" smtClean="0"/>
              <a:t>Follow-Up </a:t>
            </a:r>
            <a:r>
              <a:rPr lang="en-US" dirty="0"/>
              <a:t>in Primary Care After Behavioral Health Screening in an Urban Public </a:t>
            </a:r>
            <a:r>
              <a:rPr lang="en-US" dirty="0" smtClean="0"/>
              <a:t>Hospital </a:t>
            </a:r>
            <a:r>
              <a:rPr lang="en-US" dirty="0"/>
              <a:t>System: A Prospective, Observational Study of 2686 Patients. </a:t>
            </a:r>
            <a:r>
              <a:rPr lang="en-US" i="1" dirty="0"/>
              <a:t>Primary </a:t>
            </a:r>
            <a:r>
              <a:rPr lang="en-US" i="1" dirty="0" smtClean="0"/>
              <a:t>care </a:t>
            </a:r>
            <a:r>
              <a:rPr lang="en-US" i="1" dirty="0"/>
              <a:t>companion to the Journal of clinical psychiatry</a:t>
            </a:r>
            <a:r>
              <a:rPr lang="en-US" dirty="0"/>
              <a:t>, </a:t>
            </a:r>
            <a:r>
              <a:rPr lang="en-US" i="1" dirty="0"/>
              <a:t>10</a:t>
            </a:r>
            <a:r>
              <a:rPr lang="en-US" dirty="0"/>
              <a:t>(6), 430.</a:t>
            </a:r>
          </a:p>
          <a:p>
            <a:pPr>
              <a:buFont typeface="Arial" charset="0"/>
              <a:buChar char="•"/>
            </a:pPr>
            <a:r>
              <a:rPr lang="en-US" dirty="0" err="1" smtClean="0"/>
              <a:t>Gilbody</a:t>
            </a:r>
            <a:r>
              <a:rPr lang="en-US" dirty="0"/>
              <a:t>, S., House, A., &amp; Sheldon, T. (2001). Routinely administered questionnaires for </a:t>
            </a:r>
            <a:r>
              <a:rPr lang="en-US" dirty="0" smtClean="0"/>
              <a:t>depression </a:t>
            </a:r>
            <a:r>
              <a:rPr lang="en-US" dirty="0"/>
              <a:t>and anxiety: systematic review. </a:t>
            </a:r>
            <a:r>
              <a:rPr lang="en-US" i="1" dirty="0"/>
              <a:t>British Medical Journal</a:t>
            </a:r>
            <a:r>
              <a:rPr lang="en-US" dirty="0"/>
              <a:t>, 322, </a:t>
            </a:r>
            <a:r>
              <a:rPr lang="en-US" dirty="0" smtClean="0"/>
              <a:t>406-409</a:t>
            </a:r>
            <a:r>
              <a:rPr lang="en-US" dirty="0"/>
              <a:t>.</a:t>
            </a:r>
          </a:p>
          <a:p>
            <a:pPr>
              <a:buFont typeface="Arial" charset="0"/>
              <a:buChar char="•"/>
            </a:pPr>
            <a:r>
              <a:rPr lang="en-US" dirty="0" smtClean="0"/>
              <a:t>McHenry</a:t>
            </a:r>
            <a:r>
              <a:rPr lang="en-US" dirty="0"/>
              <a:t>, J., Carrier, N., Hull, E., &amp; </a:t>
            </a:r>
            <a:r>
              <a:rPr lang="en-US" dirty="0" err="1"/>
              <a:t>Kabbaj</a:t>
            </a:r>
            <a:r>
              <a:rPr lang="en-US" dirty="0"/>
              <a:t>, M. (2014). Sex differences in anxiety and </a:t>
            </a:r>
            <a:r>
              <a:rPr lang="en-US" dirty="0" smtClean="0"/>
              <a:t>depression</a:t>
            </a:r>
            <a:r>
              <a:rPr lang="en-US" dirty="0"/>
              <a:t>: Role of testosterone. </a:t>
            </a:r>
            <a:r>
              <a:rPr lang="en-US" i="1" dirty="0"/>
              <a:t>Frontiers in Neuroendocrinology, 35</a:t>
            </a:r>
            <a:r>
              <a:rPr lang="en-US" dirty="0"/>
              <a:t>(1), 42-57. </a:t>
            </a:r>
            <a:endParaRPr lang="en-US" dirty="0" smtClean="0"/>
          </a:p>
          <a:p>
            <a:pPr>
              <a:buFont typeface="Arial" charset="0"/>
              <a:buChar char="•"/>
            </a:pPr>
            <a:r>
              <a:rPr lang="en-US" dirty="0" smtClean="0"/>
              <a:t>O'Connor</a:t>
            </a:r>
            <a:r>
              <a:rPr lang="en-US" dirty="0"/>
              <a:t>, E. A., Whitlock, E. P., </a:t>
            </a:r>
            <a:r>
              <a:rPr lang="en-US" dirty="0" err="1"/>
              <a:t>Beil</a:t>
            </a:r>
            <a:r>
              <a:rPr lang="en-US" dirty="0"/>
              <a:t>, T. L., &amp; </a:t>
            </a:r>
            <a:r>
              <a:rPr lang="en-US" dirty="0" err="1"/>
              <a:t>Gaynes</a:t>
            </a:r>
            <a:r>
              <a:rPr lang="en-US" dirty="0"/>
              <a:t>, B. N. (2009). Screening for </a:t>
            </a:r>
            <a:r>
              <a:rPr lang="en-US" dirty="0" smtClean="0"/>
              <a:t>depression </a:t>
            </a:r>
            <a:r>
              <a:rPr lang="en-US" dirty="0"/>
              <a:t>in adult patients in primary care settings: a systematic evidence </a:t>
            </a:r>
            <a:r>
              <a:rPr lang="en-US" dirty="0" smtClean="0"/>
              <a:t>review</a:t>
            </a:r>
            <a:r>
              <a:rPr lang="en-US" dirty="0"/>
              <a:t>. </a:t>
            </a:r>
            <a:r>
              <a:rPr lang="en-US" i="1" dirty="0"/>
              <a:t>Annals of internal medicine</a:t>
            </a:r>
            <a:r>
              <a:rPr lang="en-US" dirty="0"/>
              <a:t>, </a:t>
            </a:r>
            <a:r>
              <a:rPr lang="en-US" i="1" dirty="0"/>
              <a:t>151</a:t>
            </a:r>
            <a:r>
              <a:rPr lang="en-US" dirty="0"/>
              <a:t>(11), 793-803</a:t>
            </a:r>
            <a:r>
              <a:rPr lang="en-US" dirty="0" smtClean="0"/>
              <a:t>.</a:t>
            </a:r>
          </a:p>
          <a:p>
            <a:pPr>
              <a:buFont typeface="Arial" charset="0"/>
              <a:buChar char="•"/>
            </a:pPr>
            <a:r>
              <a:rPr lang="en-US" dirty="0" err="1" smtClean="0"/>
              <a:t>Parand</a:t>
            </a:r>
            <a:r>
              <a:rPr lang="en-US" dirty="0"/>
              <a:t>, A., Benn, J., Burnett, S., Pinto, A., &amp; Vincent, C. (2012). Strategies for </a:t>
            </a:r>
            <a:r>
              <a:rPr lang="en-US" dirty="0" smtClean="0"/>
              <a:t>sustaining </a:t>
            </a:r>
            <a:r>
              <a:rPr lang="en-US" dirty="0"/>
              <a:t>a quality improvement collaborative and its patient safety gains. </a:t>
            </a:r>
            <a:r>
              <a:rPr lang="en-US" i="1" dirty="0" smtClean="0"/>
              <a:t>International </a:t>
            </a:r>
            <a:r>
              <a:rPr lang="en-US" i="1" dirty="0"/>
              <a:t>Journal for Quality in Health Care</a:t>
            </a:r>
            <a:r>
              <a:rPr lang="en-US" dirty="0"/>
              <a:t>, </a:t>
            </a:r>
            <a:r>
              <a:rPr lang="en-US" i="1" dirty="0"/>
              <a:t>24</a:t>
            </a:r>
            <a:r>
              <a:rPr lang="en-US" dirty="0"/>
              <a:t>(4), 380-390</a:t>
            </a:r>
            <a:r>
              <a:rPr lang="en-US" dirty="0" smtClean="0"/>
              <a:t>.</a:t>
            </a:r>
          </a:p>
          <a:p>
            <a:pPr>
              <a:buFont typeface="Arial" charset="0"/>
              <a:buChar char="•"/>
            </a:pPr>
            <a:r>
              <a:rPr lang="en-US" dirty="0" err="1" smtClean="0"/>
              <a:t>Pignone</a:t>
            </a:r>
            <a:r>
              <a:rPr lang="en-US" dirty="0" smtClean="0"/>
              <a:t>, M. P., </a:t>
            </a:r>
            <a:r>
              <a:rPr lang="en-US" dirty="0" err="1" smtClean="0"/>
              <a:t>Gaynes</a:t>
            </a:r>
            <a:r>
              <a:rPr lang="en-US" dirty="0" smtClean="0"/>
              <a:t>, B. N., Rushton, J. L., </a:t>
            </a:r>
            <a:r>
              <a:rPr lang="en-US" dirty="0" err="1" smtClean="0"/>
              <a:t>Burchell</a:t>
            </a:r>
            <a:r>
              <a:rPr lang="en-US" dirty="0" smtClean="0"/>
              <a:t>, C. M., Orleans, C. T., Mulrow, C. D., &amp; </a:t>
            </a:r>
            <a:r>
              <a:rPr lang="en-US" dirty="0" err="1" smtClean="0"/>
              <a:t>Lohr</a:t>
            </a:r>
            <a:r>
              <a:rPr lang="en-US" dirty="0" smtClean="0"/>
              <a:t>, K. N. (2002). Screening for depression in adults: a summary of the evidence for the US Preventive Services Task Force. </a:t>
            </a:r>
            <a:r>
              <a:rPr lang="en-US" i="1" dirty="0" smtClean="0"/>
              <a:t>Annals of internal medicine</a:t>
            </a:r>
            <a:r>
              <a:rPr lang="en-US" dirty="0" smtClean="0"/>
              <a:t>, </a:t>
            </a:r>
            <a:r>
              <a:rPr lang="en-US" i="1" dirty="0" smtClean="0"/>
              <a:t>136</a:t>
            </a:r>
            <a:r>
              <a:rPr lang="en-US" dirty="0" smtClean="0"/>
              <a:t>(10), 765-776.</a:t>
            </a:r>
          </a:p>
          <a:p>
            <a:pPr>
              <a:buFont typeface="Arial" charset="0"/>
              <a:buChar char="•"/>
            </a:pPr>
            <a:r>
              <a:rPr lang="en-US" dirty="0" err="1" smtClean="0"/>
              <a:t>Schoenbaum</a:t>
            </a:r>
            <a:r>
              <a:rPr lang="en-US" dirty="0"/>
              <a:t>, M., </a:t>
            </a:r>
            <a:r>
              <a:rPr lang="en-US" dirty="0" err="1"/>
              <a:t>Unützer</a:t>
            </a:r>
            <a:r>
              <a:rPr lang="en-US" dirty="0"/>
              <a:t>, J., </a:t>
            </a:r>
            <a:r>
              <a:rPr lang="en-US" dirty="0" err="1"/>
              <a:t>Sherbourne</a:t>
            </a:r>
            <a:r>
              <a:rPr lang="en-US" dirty="0"/>
              <a:t>, C., </a:t>
            </a:r>
            <a:r>
              <a:rPr lang="en-US" dirty="0" err="1"/>
              <a:t>Duan</a:t>
            </a:r>
            <a:r>
              <a:rPr lang="en-US" dirty="0"/>
              <a:t>, N., Rubenstein, L. V., Miranda, J., </a:t>
            </a:r>
            <a:r>
              <a:rPr lang="en-US" dirty="0" smtClean="0"/>
              <a:t>&amp; </a:t>
            </a:r>
            <a:r>
              <a:rPr lang="en-US" dirty="0"/>
              <a:t>Wells, K. (2001). Cost-effectiveness of practice-initiated quality improvement </a:t>
            </a:r>
            <a:r>
              <a:rPr lang="en-US" dirty="0" smtClean="0"/>
              <a:t>for </a:t>
            </a:r>
            <a:r>
              <a:rPr lang="en-US" dirty="0"/>
              <a:t>depression: results of a randomized controlled trial. </a:t>
            </a:r>
            <a:r>
              <a:rPr lang="en-US" i="1" dirty="0"/>
              <a:t>Jama</a:t>
            </a:r>
            <a:r>
              <a:rPr lang="en-US" dirty="0"/>
              <a:t>, </a:t>
            </a:r>
            <a:r>
              <a:rPr lang="en-US" i="1" dirty="0"/>
              <a:t>286</a:t>
            </a:r>
            <a:r>
              <a:rPr lang="en-US" dirty="0"/>
              <a:t>(11), </a:t>
            </a:r>
            <a:r>
              <a:rPr lang="en-US" dirty="0" smtClean="0"/>
              <a:t>1325-1330.</a:t>
            </a:r>
          </a:p>
          <a:p>
            <a:pPr>
              <a:buFont typeface="Arial" charset="0"/>
              <a:buChar char="•"/>
            </a:pPr>
            <a:r>
              <a:rPr lang="en-US" dirty="0" err="1" smtClean="0"/>
              <a:t>Sherbourne</a:t>
            </a:r>
            <a:r>
              <a:rPr lang="en-US" dirty="0"/>
              <a:t>, C. D., Wells, K. B., </a:t>
            </a:r>
            <a:r>
              <a:rPr lang="en-US" dirty="0" err="1"/>
              <a:t>Duan</a:t>
            </a:r>
            <a:r>
              <a:rPr lang="en-US" dirty="0"/>
              <a:t>, N., Miranda, J., </a:t>
            </a:r>
            <a:r>
              <a:rPr lang="en-US" dirty="0" err="1"/>
              <a:t>Unützer</a:t>
            </a:r>
            <a:r>
              <a:rPr lang="en-US" dirty="0"/>
              <a:t>, J., </a:t>
            </a:r>
            <a:r>
              <a:rPr lang="en-US" dirty="0" err="1"/>
              <a:t>Jaycox</a:t>
            </a:r>
            <a:r>
              <a:rPr lang="en-US" dirty="0"/>
              <a:t>, L., &amp; </a:t>
            </a:r>
            <a:r>
              <a:rPr lang="en-US" dirty="0" smtClean="0"/>
              <a:t>Rubenstein</a:t>
            </a:r>
            <a:r>
              <a:rPr lang="en-US" dirty="0"/>
              <a:t>, L. V. (2001). Long-term effectiveness of disseminating quality </a:t>
            </a:r>
            <a:r>
              <a:rPr lang="en-US" dirty="0" smtClean="0"/>
              <a:t>improvement </a:t>
            </a:r>
            <a:r>
              <a:rPr lang="en-US" dirty="0"/>
              <a:t>for depression in primary care. </a:t>
            </a:r>
            <a:r>
              <a:rPr lang="en-US" i="1" dirty="0"/>
              <a:t>Archives of General Psychiatry</a:t>
            </a:r>
            <a:r>
              <a:rPr lang="en-US" dirty="0"/>
              <a:t>, </a:t>
            </a:r>
            <a:r>
              <a:rPr lang="en-US" i="1" dirty="0" smtClean="0"/>
              <a:t>58</a:t>
            </a:r>
            <a:r>
              <a:rPr lang="en-US" dirty="0" smtClean="0"/>
              <a:t>(7</a:t>
            </a:r>
            <a:r>
              <a:rPr lang="en-US" dirty="0"/>
              <a:t>), 696-703</a:t>
            </a:r>
            <a:r>
              <a:rPr lang="en-US" dirty="0" smtClean="0"/>
              <a:t>.</a:t>
            </a:r>
          </a:p>
          <a:p>
            <a:pPr>
              <a:buFont typeface="Arial" charset="0"/>
              <a:buChar char="•"/>
            </a:pPr>
            <a:r>
              <a:rPr lang="en-US" dirty="0" smtClean="0"/>
              <a:t>Woods</a:t>
            </a:r>
            <a:r>
              <a:rPr lang="en-US" dirty="0"/>
              <a:t>, N. F., &amp; Mitchell, E. S. (2005). Symptoms during the peri-menopause: </a:t>
            </a:r>
            <a:r>
              <a:rPr lang="en-US" dirty="0" smtClean="0"/>
              <a:t>prevalence</a:t>
            </a:r>
            <a:r>
              <a:rPr lang="en-US" dirty="0"/>
              <a:t>, severity, trajectory, and significance in women’s lives. </a:t>
            </a:r>
            <a:r>
              <a:rPr lang="en-US" i="1" dirty="0"/>
              <a:t>The </a:t>
            </a:r>
            <a:r>
              <a:rPr lang="en-US" i="1" dirty="0" smtClean="0"/>
              <a:t>American </a:t>
            </a:r>
            <a:r>
              <a:rPr lang="en-US" i="1" dirty="0"/>
              <a:t>journal of medicine, 118</a:t>
            </a:r>
            <a:r>
              <a:rPr lang="en-US" dirty="0"/>
              <a:t>(12), 14-24</a:t>
            </a:r>
            <a:r>
              <a:rPr lang="en-US" dirty="0" smtClean="0"/>
              <a:t>.</a:t>
            </a:r>
            <a:endParaRPr lang="en-US" dirty="0"/>
          </a:p>
        </p:txBody>
      </p:sp>
    </p:spTree>
    <p:extLst>
      <p:ext uri="{BB962C8B-B14F-4D97-AF65-F5344CB8AC3E}">
        <p14:creationId xmlns:p14="http://schemas.microsoft.com/office/powerpoint/2010/main" val="91027960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5708</TotalTime>
  <Words>2029</Words>
  <Application>Microsoft Macintosh PowerPoint</Application>
  <PresentationFormat>On-screen Show (4:3)</PresentationFormat>
  <Paragraphs>111</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Calibri Light</vt:lpstr>
      <vt:lpstr>Courier New</vt:lpstr>
      <vt:lpstr>Arial</vt:lpstr>
      <vt:lpstr>Retrospect</vt:lpstr>
      <vt:lpstr>Compliance with Post-Intervention Follow-up in the Depressive Peri and Post-Menopausal Client: A QI Initiative.</vt:lpstr>
      <vt:lpstr>Background</vt:lpstr>
      <vt:lpstr>Project Objectives</vt:lpstr>
      <vt:lpstr>Review of Literature</vt:lpstr>
      <vt:lpstr>Iowa Model</vt:lpstr>
      <vt:lpstr>Study Question</vt:lpstr>
      <vt:lpstr>Methods</vt:lpstr>
      <vt:lpstr>Methods Clinic Process Flow-chart</vt:lpstr>
      <vt:lpstr>Results</vt:lpstr>
      <vt:lpstr>Discussion</vt:lpstr>
      <vt:lpstr>Limitations</vt:lpstr>
      <vt:lpstr>Implications for Practice</vt:lpstr>
      <vt:lpstr>Conclusions</vt:lpstr>
      <vt:lpstr>References</vt:lpstr>
    </vt:vector>
  </TitlesOfParts>
  <Company>Your Company Name</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DNP Scholarly Project</dc:title>
  <dc:creator>Your User Name</dc:creator>
  <cp:lastModifiedBy>Terri DeNeui</cp:lastModifiedBy>
  <cp:revision>157</cp:revision>
  <dcterms:created xsi:type="dcterms:W3CDTF">2012-10-29T00:52:55Z</dcterms:created>
  <dcterms:modified xsi:type="dcterms:W3CDTF">2018-05-03T00:58:19Z</dcterms:modified>
</cp:coreProperties>
</file>